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504" r:id="rId2"/>
    <p:sldId id="841" r:id="rId3"/>
    <p:sldId id="852" r:id="rId4"/>
    <p:sldId id="854" r:id="rId5"/>
    <p:sldId id="855" r:id="rId6"/>
    <p:sldId id="856" r:id="rId7"/>
    <p:sldId id="779" r:id="rId8"/>
    <p:sldId id="843" r:id="rId9"/>
    <p:sldId id="784" r:id="rId10"/>
    <p:sldId id="785" r:id="rId11"/>
    <p:sldId id="787" r:id="rId12"/>
    <p:sldId id="842" r:id="rId13"/>
    <p:sldId id="447" r:id="rId14"/>
    <p:sldId id="788" r:id="rId15"/>
    <p:sldId id="790" r:id="rId16"/>
    <p:sldId id="825" r:id="rId17"/>
    <p:sldId id="448" r:id="rId18"/>
    <p:sldId id="449" r:id="rId19"/>
    <p:sldId id="508" r:id="rId20"/>
    <p:sldId id="793" r:id="rId21"/>
    <p:sldId id="845" r:id="rId22"/>
    <p:sldId id="797" r:id="rId23"/>
    <p:sldId id="844" r:id="rId24"/>
    <p:sldId id="826" r:id="rId25"/>
    <p:sldId id="799" r:id="rId26"/>
    <p:sldId id="794" r:id="rId27"/>
    <p:sldId id="482" r:id="rId28"/>
    <p:sldId id="849" r:id="rId29"/>
    <p:sldId id="850" r:id="rId30"/>
    <p:sldId id="851" r:id="rId31"/>
    <p:sldId id="846" r:id="rId32"/>
    <p:sldId id="521" r:id="rId33"/>
    <p:sldId id="828" r:id="rId34"/>
    <p:sldId id="829" r:id="rId35"/>
    <p:sldId id="830" r:id="rId36"/>
    <p:sldId id="831" r:id="rId37"/>
    <p:sldId id="839" r:id="rId38"/>
    <p:sldId id="832" r:id="rId39"/>
    <p:sldId id="847" r:id="rId40"/>
    <p:sldId id="490" r:id="rId41"/>
    <p:sldId id="833" r:id="rId42"/>
    <p:sldId id="834" r:id="rId43"/>
    <p:sldId id="840" r:id="rId44"/>
    <p:sldId id="848" r:id="rId45"/>
    <p:sldId id="529" r:id="rId46"/>
    <p:sldId id="812" r:id="rId47"/>
    <p:sldId id="835" r:id="rId48"/>
    <p:sldId id="813" r:id="rId49"/>
    <p:sldId id="815" r:id="rId50"/>
    <p:sldId id="837" r:id="rId51"/>
    <p:sldId id="458" r:id="rId52"/>
    <p:sldId id="527" r:id="rId53"/>
    <p:sldId id="479" r:id="rId54"/>
    <p:sldId id="535" r:id="rId55"/>
    <p:sldId id="503" r:id="rId56"/>
    <p:sldId id="528" r:id="rId57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9966"/>
    <a:srgbClr val="FF00FF"/>
    <a:srgbClr val="66FF33"/>
    <a:srgbClr val="99FF33"/>
    <a:srgbClr val="CCFF33"/>
    <a:srgbClr val="A50021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6314" autoAdjust="0"/>
  </p:normalViewPr>
  <p:slideViewPr>
    <p:cSldViewPr>
      <p:cViewPr varScale="1">
        <p:scale>
          <a:sx n="105" d="100"/>
          <a:sy n="105" d="100"/>
        </p:scale>
        <p:origin x="200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0C55A2B-CA65-4916-85B5-AF2CD7734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23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7419DC-0B64-4C78-B47C-FC001C6DD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83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B2C96C-17A3-4FC6-86D0-EB67B6EF9FF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0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3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9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32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15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40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3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08440-C7E4-4A62-8509-FFFC0368085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5798E-44C2-4537-B907-8991FC942F2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E8CDC5-FDA6-4E5F-8F62-E32911C0DA3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96ED3C-2123-48AB-9684-0D63112B765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917CD0-D08D-45F3-A30F-707A5C43E36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AD167A-3B9E-4F3F-B8DA-D994CDE8CDB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91091-15CC-4338-ACE0-C335C20EA15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91091-15CC-4338-ACE0-C335C20EA15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E09A57-2BEC-442E-8EF7-2AD67DF5D26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8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4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B8F4B-B2CE-4E1A-A94C-A3C341E3CD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33A92-4343-440D-AFE4-836D9CC63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2FF3B-0566-4553-AE69-8481917B69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E01E6-B8D6-4CCA-9D7D-D8F346D52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0E6C4-192E-40C0-AC62-58C9B08C6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A68D2-2E3B-4EB5-9074-3DF0E1080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94A83-8AC2-469A-B472-1F126DA45D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802F0-A34E-4355-8FCD-F11147502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C6FF6-F6F8-49D3-AABA-2BE3B8D51C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E0CF5-AA2C-42FE-9B96-32FBC6F17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EBE57-7781-448F-82FE-9B8602C8A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ACBC9-385B-42B4-AD66-C00455F8F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9CC2B-E015-46B4-BB3D-3F635CBF48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FD8A55CD-9EF6-43E1-9EDE-3BE2822178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justincj/slides/eecs442/WI2021/442_WI2021_epipolar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.png"/><Relationship Id="rId7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.png"/><Relationship Id="rId7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.png"/><Relationship Id="rId7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.png"/><Relationship Id="rId7" Type="http://schemas.openxmlformats.org/officeDocument/2006/relationships/image" Target="../media/image280.png"/><Relationship Id="rId12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7.pn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360.png"/><Relationship Id="rId9" Type="http://schemas.openxmlformats.org/officeDocument/2006/relationships/image" Target="../media/image3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.png"/><Relationship Id="rId3" Type="http://schemas.openxmlformats.org/officeDocument/2006/relationships/image" Target="../media/image36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70.png"/><Relationship Id="rId5" Type="http://schemas.openxmlformats.org/officeDocument/2006/relationships/image" Target="../media/image430.png"/><Relationship Id="rId10" Type="http://schemas.openxmlformats.org/officeDocument/2006/relationships/image" Target="../media/image460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9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hyperlink" Target="https://cseweb.ucsd.edu/classes/fa01/cse291/hclh/SceneReconstruction.pdf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60.png"/><Relationship Id="rId9" Type="http://schemas.openxmlformats.org/officeDocument/2006/relationships/image" Target="../media/image390.png"/><Relationship Id="rId1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2.png"/><Relationship Id="rId4" Type="http://schemas.openxmlformats.org/officeDocument/2006/relationships/image" Target="../media/image3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4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2.png"/><Relationship Id="rId10" Type="http://schemas.openxmlformats.org/officeDocument/2006/relationships/hyperlink" Target="https://en.wikipedia.org/wiki/Fundamental_matrix_(computer_vision)" TargetMode="External"/><Relationship Id="rId4" Type="http://schemas.openxmlformats.org/officeDocument/2006/relationships/image" Target="../media/image360.png"/><Relationship Id="rId9" Type="http://schemas.openxmlformats.org/officeDocument/2006/relationships/image" Target="../media/image5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6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e.unr.edu/~bebis/CS485/Handouts/hartley.pdf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0.emf"/><Relationship Id="rId4" Type="http://schemas.openxmlformats.org/officeDocument/2006/relationships/image" Target="../media/image86.png"/><Relationship Id="rId9" Type="http://schemas.openxmlformats.org/officeDocument/2006/relationships/oleObject" Target="../embeddings/oleObject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2.png"/><Relationship Id="rId4" Type="http://schemas.openxmlformats.org/officeDocument/2006/relationships/oleObject" Target="../embeddings/oleObject4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mp.felk.cvut.cz/cmp/courses/dzo/resources/tutorial-pollefeys-eccv/node57.html#:~:text=In%20fact%20the%20two%20view,be%20enforced%20during%20the%20computations." TargetMode="External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iteseerx.ist.psu.edu/viewdoc/download?doi=10.1.1.129.1518&amp;rep=rep1&amp;type=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5.png"/><Relationship Id="rId4" Type="http://schemas.openxmlformats.org/officeDocument/2006/relationships/hyperlink" Target="http://danielwedge.com/fmatrix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DBC20-0D9F-C749-9987-4487C04DB58C}"/>
              </a:ext>
            </a:extLst>
          </p:cNvPr>
          <p:cNvSpPr txBox="1"/>
          <p:nvPr/>
        </p:nvSpPr>
        <p:spPr>
          <a:xfrm>
            <a:off x="3602368" y="6400799"/>
            <a:ext cx="4987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Many slides adapted from </a:t>
            </a:r>
            <a:r>
              <a:rPr lang="en-US" sz="1600" dirty="0">
                <a:hlinkClick r:id="rId3"/>
              </a:rPr>
              <a:t>J. Johnson and D. Fouhey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881EAA-8016-6C48-A3EF-E2E5DC4BD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8125" y="1169193"/>
            <a:ext cx="6635750" cy="497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9A54748-5D15-8942-8096-8F93986EC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0" y="5705475"/>
            <a:ext cx="23391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Photo by Frank </a:t>
            </a:r>
            <a:r>
              <a:rPr lang="en-US" sz="1600" dirty="0" err="1"/>
              <a:t>Dellaert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96071-6CA6-484B-BCDE-2B7C64584F93}"/>
              </a:ext>
            </a:extLst>
          </p:cNvPr>
          <p:cNvSpPr/>
          <p:nvPr/>
        </p:nvSpPr>
        <p:spPr>
          <a:xfrm>
            <a:off x="3011606" y="1937982"/>
            <a:ext cx="6277970" cy="2634018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8261B4-F48B-494C-9B90-9354E6E8A7E9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87A7C4-7EEC-4442-AAE9-ED71DE5ADB7C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6BD10-0828-47A6-A383-BEC57B112B98}"/>
              </a:ext>
            </a:extLst>
          </p:cNvPr>
          <p:cNvSpPr/>
          <p:nvPr/>
        </p:nvSpPr>
        <p:spPr>
          <a:xfrm>
            <a:off x="7651845" y="3548418"/>
            <a:ext cx="1610436" cy="1009934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EE1AA7-4465-4BC0-9050-2D97DDFBA65A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B1E506-C2CE-431C-B563-DE124B0DDF49}"/>
              </a:ext>
            </a:extLst>
          </p:cNvPr>
          <p:cNvSpPr/>
          <p:nvPr/>
        </p:nvSpPr>
        <p:spPr>
          <a:xfrm>
            <a:off x="7908277" y="341752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1066800" y="5410200"/>
                <a:ext cx="10515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plane formed by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is called an </a:t>
                </a:r>
                <a:r>
                  <a:rPr lang="en-US" sz="28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epipolar</a:t>
                </a:r>
                <a:r>
                  <a:rPr lang="en-US" sz="28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plane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There is a family of planes passing through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410200"/>
                <a:ext cx="10515600" cy="954107"/>
              </a:xfrm>
              <a:prstGeom prst="rect">
                <a:avLst/>
              </a:prstGeom>
              <a:blipFill>
                <a:blip r:embed="rId2"/>
                <a:stretch>
                  <a:fillRect l="-1087"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C3A1CD7A-C199-B947-9663-77FCA8BF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D4E85B-CAF9-A244-BBD1-0C95FB73545B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D4E85B-CAF9-A244-BBD1-0C95FB73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867FD5-3EC0-5B4F-813A-EB2B58B6C9B8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867FD5-3EC0-5B4F-813A-EB2B58B6C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7481A3D-F974-2149-8B81-1BC193C89134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7481A3D-F974-2149-8B81-1BC193C8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295FC2-3CD1-7A4C-B98D-ED97A240F89F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295FC2-3CD1-7A4C-B98D-ED97A240F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C3D81CF-7B89-244E-87B0-482804BD392A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C3D81CF-7B89-244E-87B0-482804BD3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5E9031-1F37-C643-9037-B61079A169D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D5742A-104B-1F45-BF28-947B96EC0D8D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4146AB-2D95-414C-8E3A-D7D478A6A0FB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4146AB-2D95-414C-8E3A-D7D478A6A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6AD5FD-049D-CE49-AFF7-A1C660722278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6AD5FD-049D-CE49-AFF7-A1C660722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96071-6CA6-484B-BCDE-2B7C64584F93}"/>
              </a:ext>
            </a:extLst>
          </p:cNvPr>
          <p:cNvSpPr/>
          <p:nvPr/>
        </p:nvSpPr>
        <p:spPr>
          <a:xfrm>
            <a:off x="3011606" y="1937982"/>
            <a:ext cx="6277970" cy="2634018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8261B4-F48B-494C-9B90-9354E6E8A7E9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87A7C4-7EEC-4442-AAE9-ED71DE5ADB7C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6BD10-0828-47A6-A383-BEC57B112B98}"/>
              </a:ext>
            </a:extLst>
          </p:cNvPr>
          <p:cNvSpPr/>
          <p:nvPr/>
        </p:nvSpPr>
        <p:spPr>
          <a:xfrm>
            <a:off x="7651845" y="3548418"/>
            <a:ext cx="1610436" cy="1009934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EE1AA7-4465-4BC0-9050-2D97DDFBA65A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838200" y="5244405"/>
                <a:ext cx="10896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Epipolar</a:t>
                </a:r>
                <a:r>
                  <a:rPr lang="en-US" sz="2800" b="1" dirty="0">
                    <a:solidFill>
                      <a:schemeClr val="accent1">
                        <a:lumMod val="50000"/>
                      </a:schemeClr>
                    </a:solidFill>
                  </a:rPr>
                  <a:t> lines </a:t>
                </a:r>
                <a:r>
                  <a:rPr lang="en-US" sz="2800" dirty="0"/>
                  <a:t>connect the </a:t>
                </a:r>
                <a:r>
                  <a:rPr lang="en-US" sz="2800" dirty="0" err="1"/>
                  <a:t>epipoles</a:t>
                </a:r>
                <a:r>
                  <a:rPr lang="en-US" sz="2800" dirty="0"/>
                  <a:t> to the projections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Equivalently, they are intersections of the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plane with the image planes – thus, they come in matching pairs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44405"/>
                <a:ext cx="10896600" cy="1384995"/>
              </a:xfrm>
              <a:prstGeom prst="rect">
                <a:avLst/>
              </a:prstGeom>
              <a:blipFill>
                <a:blip r:embed="rId2"/>
                <a:stretch>
                  <a:fillRect l="-931" t="-3636" r="-93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4243924" y="3611212"/>
            <a:ext cx="494520" cy="985069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696316" y="3563198"/>
            <a:ext cx="356490" cy="984504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B1E506-C2CE-431C-B563-DE124B0DDF49}"/>
              </a:ext>
            </a:extLst>
          </p:cNvPr>
          <p:cNvSpPr/>
          <p:nvPr/>
        </p:nvSpPr>
        <p:spPr>
          <a:xfrm>
            <a:off x="7908277" y="341752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501146-2577-744C-B7F1-66FBBDC5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0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96071-6CA6-484B-BCDE-2B7C64584F93}"/>
              </a:ext>
            </a:extLst>
          </p:cNvPr>
          <p:cNvSpPr/>
          <p:nvPr/>
        </p:nvSpPr>
        <p:spPr>
          <a:xfrm>
            <a:off x="3011606" y="1937982"/>
            <a:ext cx="6277970" cy="2634018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8261B4-F48B-494C-9B90-9354E6E8A7E9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87A7C4-7EEC-4442-AAE9-ED71DE5ADB7C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6BD10-0828-47A6-A383-BEC57B112B98}"/>
              </a:ext>
            </a:extLst>
          </p:cNvPr>
          <p:cNvSpPr/>
          <p:nvPr/>
        </p:nvSpPr>
        <p:spPr>
          <a:xfrm>
            <a:off x="7651845" y="3548418"/>
            <a:ext cx="1610436" cy="1009934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EE1AA7-4465-4BC0-9050-2D97DDFBA65A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980959-89A0-45A1-8C67-B0E647D253E7}"/>
              </a:ext>
            </a:extLst>
          </p:cNvPr>
          <p:cNvSpPr txBox="1"/>
          <p:nvPr/>
        </p:nvSpPr>
        <p:spPr>
          <a:xfrm>
            <a:off x="4953067" y="2945604"/>
            <a:ext cx="246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Epipolar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plane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4199822" y="3571977"/>
            <a:ext cx="494520" cy="985069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696316" y="3563198"/>
            <a:ext cx="356490" cy="984504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B1E506-C2CE-431C-B563-DE124B0DDF49}"/>
              </a:ext>
            </a:extLst>
          </p:cNvPr>
          <p:cNvSpPr/>
          <p:nvPr/>
        </p:nvSpPr>
        <p:spPr>
          <a:xfrm>
            <a:off x="7908277" y="341752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501146-2577-744C-B7F1-66FBBDC5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11BEAC-F659-D145-89B8-D36F08F43385}"/>
              </a:ext>
            </a:extLst>
          </p:cNvPr>
          <p:cNvSpPr/>
          <p:nvPr/>
        </p:nvSpPr>
        <p:spPr>
          <a:xfrm>
            <a:off x="5426889" y="4624583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Baseline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6C3493-3365-0C4B-85BA-F726CC5F52BE}"/>
              </a:ext>
            </a:extLst>
          </p:cNvPr>
          <p:cNvSpPr/>
          <p:nvPr/>
        </p:nvSpPr>
        <p:spPr>
          <a:xfrm>
            <a:off x="5441622" y="5340618"/>
            <a:ext cx="146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Epipoles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8A0E0D-0CF8-5240-979E-95CEE0F9CCBC}"/>
              </a:ext>
            </a:extLst>
          </p:cNvPr>
          <p:cNvSpPr/>
          <p:nvPr/>
        </p:nvSpPr>
        <p:spPr>
          <a:xfrm>
            <a:off x="5113656" y="3842613"/>
            <a:ext cx="219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Epipolar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lines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489DB3-4DBB-DB42-9D0B-8815783FA273}"/>
              </a:ext>
            </a:extLst>
          </p:cNvPr>
          <p:cNvCxnSpPr>
            <a:cxnSpLocks/>
          </p:cNvCxnSpPr>
          <p:nvPr/>
        </p:nvCxnSpPr>
        <p:spPr>
          <a:xfrm>
            <a:off x="4580256" y="4114800"/>
            <a:ext cx="533400" cy="0"/>
          </a:xfrm>
          <a:prstGeom prst="line">
            <a:avLst/>
          </a:prstGeom>
          <a:ln w="889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B0E4B-989C-CD40-86FA-826C3AC55556}"/>
              </a:ext>
            </a:extLst>
          </p:cNvPr>
          <p:cNvCxnSpPr>
            <a:cxnSpLocks/>
          </p:cNvCxnSpPr>
          <p:nvPr/>
        </p:nvCxnSpPr>
        <p:spPr>
          <a:xfrm flipH="1">
            <a:off x="7267032" y="4114800"/>
            <a:ext cx="456978" cy="0"/>
          </a:xfrm>
          <a:prstGeom prst="line">
            <a:avLst/>
          </a:prstGeom>
          <a:ln w="889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ACEA6C-876D-654B-A250-E9B7394FB17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91206" y="4719313"/>
            <a:ext cx="650416" cy="852138"/>
          </a:xfrm>
          <a:prstGeom prst="line">
            <a:avLst/>
          </a:prstGeom>
          <a:ln w="889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C4768B-6D46-C349-8602-345C10ACBA2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6907088" y="4694205"/>
            <a:ext cx="650416" cy="877246"/>
          </a:xfrm>
          <a:prstGeom prst="line">
            <a:avLst/>
          </a:prstGeom>
          <a:ln w="889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6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ig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465545"/>
            <a:ext cx="5124449" cy="480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fig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1447800"/>
            <a:ext cx="5124449" cy="480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Converging cameras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3A73-411B-4195-BEA4-9A9BA124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Converging cameras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576512F-4D42-4FF8-81EE-AB8335568723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EE3149B-DFCE-4FF4-B0DB-192670B67D30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E78F01-40D4-4C6B-9F8A-34100DD72989}"/>
              </a:ext>
            </a:extLst>
          </p:cNvPr>
          <p:cNvCxnSpPr>
            <a:cxnSpLocks/>
          </p:cNvCxnSpPr>
          <p:nvPr/>
        </p:nvCxnSpPr>
        <p:spPr>
          <a:xfrm>
            <a:off x="3871749" y="2918465"/>
            <a:ext cx="983452" cy="1959007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8293-281B-40A7-8262-23E647DE5953}"/>
              </a:ext>
            </a:extLst>
          </p:cNvPr>
          <p:cNvCxnSpPr>
            <a:cxnSpLocks/>
          </p:cNvCxnSpPr>
          <p:nvPr/>
        </p:nvCxnSpPr>
        <p:spPr>
          <a:xfrm flipV="1">
            <a:off x="7624470" y="2972264"/>
            <a:ext cx="642314" cy="1773852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7FF5F6E-7078-4F4D-91F6-7CDEA8BB0E7A}"/>
              </a:ext>
            </a:extLst>
          </p:cNvPr>
          <p:cNvSpPr/>
          <p:nvPr/>
        </p:nvSpPr>
        <p:spPr>
          <a:xfrm>
            <a:off x="8071583" y="3139675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D3CA34-CA8E-4B76-B876-75883C327E35}"/>
              </a:ext>
            </a:extLst>
          </p:cNvPr>
          <p:cNvCxnSpPr>
            <a:cxnSpLocks/>
          </p:cNvCxnSpPr>
          <p:nvPr/>
        </p:nvCxnSpPr>
        <p:spPr>
          <a:xfrm>
            <a:off x="2372720" y="2929758"/>
            <a:ext cx="2588845" cy="1799192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BD18A2-1BE6-4F67-904E-1A0F50596167}"/>
              </a:ext>
            </a:extLst>
          </p:cNvPr>
          <p:cNvCxnSpPr>
            <a:cxnSpLocks/>
          </p:cNvCxnSpPr>
          <p:nvPr/>
        </p:nvCxnSpPr>
        <p:spPr>
          <a:xfrm>
            <a:off x="4507265" y="3124665"/>
            <a:ext cx="210204" cy="1685889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D549CEB-F7B4-4368-86A6-1F4F50F74ADD}"/>
              </a:ext>
            </a:extLst>
          </p:cNvPr>
          <p:cNvSpPr/>
          <p:nvPr/>
        </p:nvSpPr>
        <p:spPr>
          <a:xfrm>
            <a:off x="3174276" y="3471763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E78631-C0A0-4A84-8DC0-F70135C1515D}"/>
              </a:ext>
            </a:extLst>
          </p:cNvPr>
          <p:cNvCxnSpPr>
            <a:cxnSpLocks/>
          </p:cNvCxnSpPr>
          <p:nvPr/>
        </p:nvCxnSpPr>
        <p:spPr>
          <a:xfrm flipV="1">
            <a:off x="7667911" y="3171655"/>
            <a:ext cx="92486" cy="1638899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7BE27F-8BF3-4256-99E8-57F18727532E}"/>
              </a:ext>
            </a:extLst>
          </p:cNvPr>
          <p:cNvCxnSpPr>
            <a:cxnSpLocks/>
          </p:cNvCxnSpPr>
          <p:nvPr/>
        </p:nvCxnSpPr>
        <p:spPr>
          <a:xfrm flipV="1">
            <a:off x="7323422" y="3171655"/>
            <a:ext cx="2552796" cy="1557297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2139BAA6-12D8-493B-ABD4-B6C0700382A8}"/>
              </a:ext>
            </a:extLst>
          </p:cNvPr>
          <p:cNvSpPr/>
          <p:nvPr/>
        </p:nvSpPr>
        <p:spPr>
          <a:xfrm>
            <a:off x="7616714" y="344221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1FF1512-3927-40A4-8329-70536E886F1B}"/>
              </a:ext>
            </a:extLst>
          </p:cNvPr>
          <p:cNvSpPr/>
          <p:nvPr/>
        </p:nvSpPr>
        <p:spPr>
          <a:xfrm>
            <a:off x="3886578" y="3114709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A9340EE-F08E-4C29-BD77-78C1E4871911}"/>
              </a:ext>
            </a:extLst>
          </p:cNvPr>
          <p:cNvSpPr/>
          <p:nvPr/>
        </p:nvSpPr>
        <p:spPr>
          <a:xfrm>
            <a:off x="9142384" y="3433964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08DD654-0150-48AB-9243-71DB9CBCEFB5}"/>
              </a:ext>
            </a:extLst>
          </p:cNvPr>
          <p:cNvSpPr/>
          <p:nvPr/>
        </p:nvSpPr>
        <p:spPr>
          <a:xfrm>
            <a:off x="4472443" y="3506282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AA0192-AC89-401D-BFE0-EEF0BC564673}"/>
              </a:ext>
            </a:extLst>
          </p:cNvPr>
          <p:cNvSpPr txBox="1"/>
          <p:nvPr/>
        </p:nvSpPr>
        <p:spPr>
          <a:xfrm>
            <a:off x="1427767" y="5844164"/>
            <a:ext cx="9336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Epipoles</a:t>
            </a:r>
            <a:r>
              <a:rPr lang="en-US" sz="2800" dirty="0"/>
              <a:t> are finite, may be visible in the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E75469-9309-1143-BC96-FDACC4AD95DC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E75469-9309-1143-BC96-FDACC4AD9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2BDC2A-46C8-CC46-B467-BAE8CFCDF9B6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2BDC2A-46C8-CC46-B467-BAE8CFCDF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98CACF-9555-F646-B47B-3BF8F0128B6A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98CACF-9555-F646-B47B-3BF8F0128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FF6CB53-FE5D-5744-BC09-4610FDED6019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FF6CB53-FE5D-5744-BC09-4610FDED6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1E5F3F-44A1-B448-963C-2D30954BAD7C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BDAFC4-5F64-7F41-ADE4-F64AAFAF7F95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5695E7-1C88-3148-B74F-49358D471917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D790FE26-9B61-4FA8-9FD9-1277CC90F1E9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8E58401-D83E-4B97-8175-47498F27AB94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6367BC-CBE4-4463-B73A-06FC9529E1E6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5AEE8-C094-495D-A65A-D8ED6476837F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7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8C06-F4AF-4476-8417-D9C5B03E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configuration: Motion parallel to image plane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9CA5FA-B212-4B8A-B839-B3780804E7F1}"/>
              </a:ext>
            </a:extLst>
          </p:cNvPr>
          <p:cNvCxnSpPr>
            <a:cxnSpLocks/>
          </p:cNvCxnSpPr>
          <p:nvPr/>
        </p:nvCxnSpPr>
        <p:spPr>
          <a:xfrm flipV="1">
            <a:off x="5285459" y="2190646"/>
            <a:ext cx="867740" cy="1530333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9623FF-919C-4857-B6BD-B58E568FC12E}"/>
              </a:ext>
            </a:extLst>
          </p:cNvPr>
          <p:cNvCxnSpPr>
            <a:cxnSpLocks/>
          </p:cNvCxnSpPr>
          <p:nvPr/>
        </p:nvCxnSpPr>
        <p:spPr>
          <a:xfrm flipH="1" flipV="1">
            <a:off x="6168350" y="2234258"/>
            <a:ext cx="798301" cy="1365095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6C1E4A2-02B5-406A-9334-2FB90227D5D4}"/>
              </a:ext>
            </a:extLst>
          </p:cNvPr>
          <p:cNvGrpSpPr/>
          <p:nvPr/>
        </p:nvGrpSpPr>
        <p:grpSpPr>
          <a:xfrm>
            <a:off x="3152145" y="3427688"/>
            <a:ext cx="5887713" cy="1567802"/>
            <a:chOff x="1009934" y="3330053"/>
            <a:chExt cx="7124132" cy="1897040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218FE7-3DA4-4DE9-98C7-ECF0B93D37DF}"/>
                </a:ext>
              </a:extLst>
            </p:cNvPr>
            <p:cNvSpPr/>
            <p:nvPr/>
          </p:nvSpPr>
          <p:spPr>
            <a:xfrm>
              <a:off x="1009934" y="3330054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89C24D-DC0D-40E5-9080-10B7AAE02CED}"/>
                </a:ext>
              </a:extLst>
            </p:cNvPr>
            <p:cNvSpPr/>
            <p:nvPr/>
          </p:nvSpPr>
          <p:spPr>
            <a:xfrm>
              <a:off x="5008728" y="3330053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3769982-2689-423E-8D3D-E5A628D5490E}"/>
              </a:ext>
            </a:extLst>
          </p:cNvPr>
          <p:cNvCxnSpPr>
            <a:cxnSpLocks/>
          </p:cNvCxnSpPr>
          <p:nvPr/>
        </p:nvCxnSpPr>
        <p:spPr>
          <a:xfrm flipH="1" flipV="1">
            <a:off x="7323265" y="4202245"/>
            <a:ext cx="750554" cy="1290366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4EC1DC-B8F9-43B6-B630-F5D81530ADE7}"/>
              </a:ext>
            </a:extLst>
          </p:cNvPr>
          <p:cNvCxnSpPr>
            <a:cxnSpLocks/>
          </p:cNvCxnSpPr>
          <p:nvPr/>
        </p:nvCxnSpPr>
        <p:spPr>
          <a:xfrm flipV="1">
            <a:off x="4261671" y="4246860"/>
            <a:ext cx="702554" cy="1245750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E79F6A1-587F-4955-B579-52EDBA18204F}"/>
              </a:ext>
            </a:extLst>
          </p:cNvPr>
          <p:cNvSpPr txBox="1"/>
          <p:nvPr/>
        </p:nvSpPr>
        <p:spPr>
          <a:xfrm>
            <a:off x="762000" y="5795884"/>
            <a:ext cx="1074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Where are the </a:t>
            </a:r>
            <a:r>
              <a:rPr lang="en-US" sz="2800" dirty="0" err="1"/>
              <a:t>epipoles</a:t>
            </a:r>
            <a:r>
              <a:rPr lang="en-US" sz="2800" dirty="0"/>
              <a:t> and what do the </a:t>
            </a:r>
            <a:r>
              <a:rPr lang="en-US" sz="2800" dirty="0" err="1"/>
              <a:t>epipolar</a:t>
            </a:r>
            <a:r>
              <a:rPr lang="en-US" sz="2800" dirty="0"/>
              <a:t> lines look like?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EB3A40-204A-4A46-B110-883DE48A725F}"/>
              </a:ext>
            </a:extLst>
          </p:cNvPr>
          <p:cNvSpPr/>
          <p:nvPr/>
        </p:nvSpPr>
        <p:spPr>
          <a:xfrm>
            <a:off x="5950333" y="1968548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622E3-3FD2-574D-A364-A07A281C28A0}"/>
                  </a:ext>
                </a:extLst>
              </p:cNvPr>
              <p:cNvSpPr txBox="1"/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622E3-3FD2-574D-A364-A07A281C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B2BA0B-7096-7B4E-80A5-9FF616BDFB31}"/>
                  </a:ext>
                </a:extLst>
              </p:cNvPr>
              <p:cNvSpPr txBox="1"/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B2BA0B-7096-7B4E-80A5-9FF616BDF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2766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11525A-A9F0-8849-8071-3B5F62962DF3}"/>
              </a:ext>
            </a:extLst>
          </p:cNvPr>
          <p:cNvCxnSpPr>
            <a:cxnSpLocks/>
          </p:cNvCxnSpPr>
          <p:nvPr/>
        </p:nvCxnSpPr>
        <p:spPr>
          <a:xfrm>
            <a:off x="4261671" y="5492610"/>
            <a:ext cx="3862779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7FA4C04-55E6-4DC2-9B63-F3CC57D88FBD}"/>
              </a:ext>
            </a:extLst>
          </p:cNvPr>
          <p:cNvSpPr/>
          <p:nvPr/>
        </p:nvSpPr>
        <p:spPr>
          <a:xfrm>
            <a:off x="4118185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0AF6E8-CC4B-4BC1-9D69-51D185459678}"/>
              </a:ext>
            </a:extLst>
          </p:cNvPr>
          <p:cNvSpPr/>
          <p:nvPr/>
        </p:nvSpPr>
        <p:spPr>
          <a:xfrm>
            <a:off x="7911106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FED41E-6AC5-0744-AE46-3718CE005EB9}"/>
              </a:ext>
            </a:extLst>
          </p:cNvPr>
          <p:cNvSpPr/>
          <p:nvPr/>
        </p:nvSpPr>
        <p:spPr>
          <a:xfrm>
            <a:off x="4895996" y="4115463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762793-5B7C-A341-B92D-1F5C2B3CF711}"/>
              </a:ext>
            </a:extLst>
          </p:cNvPr>
          <p:cNvSpPr/>
          <p:nvPr/>
        </p:nvSpPr>
        <p:spPr>
          <a:xfrm>
            <a:off x="7182235" y="4091176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3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8C06-F4AF-4476-8417-D9C5B03E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configuration: Motion parallel to image plane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9CA5FA-B212-4B8A-B839-B3780804E7F1}"/>
              </a:ext>
            </a:extLst>
          </p:cNvPr>
          <p:cNvCxnSpPr>
            <a:cxnSpLocks/>
          </p:cNvCxnSpPr>
          <p:nvPr/>
        </p:nvCxnSpPr>
        <p:spPr>
          <a:xfrm flipV="1">
            <a:off x="5285459" y="2190646"/>
            <a:ext cx="867740" cy="1530333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9623FF-919C-4857-B6BD-B58E568FC12E}"/>
              </a:ext>
            </a:extLst>
          </p:cNvPr>
          <p:cNvCxnSpPr>
            <a:cxnSpLocks/>
          </p:cNvCxnSpPr>
          <p:nvPr/>
        </p:nvCxnSpPr>
        <p:spPr>
          <a:xfrm flipH="1" flipV="1">
            <a:off x="6168350" y="2234258"/>
            <a:ext cx="798301" cy="1365095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6C1E4A2-02B5-406A-9334-2FB90227D5D4}"/>
              </a:ext>
            </a:extLst>
          </p:cNvPr>
          <p:cNvGrpSpPr/>
          <p:nvPr/>
        </p:nvGrpSpPr>
        <p:grpSpPr>
          <a:xfrm>
            <a:off x="3152145" y="3427688"/>
            <a:ext cx="5887713" cy="1567802"/>
            <a:chOff x="1009934" y="3330053"/>
            <a:chExt cx="7124132" cy="1897040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218FE7-3DA4-4DE9-98C7-ECF0B93D37DF}"/>
                </a:ext>
              </a:extLst>
            </p:cNvPr>
            <p:cNvSpPr/>
            <p:nvPr/>
          </p:nvSpPr>
          <p:spPr>
            <a:xfrm>
              <a:off x="1009934" y="3330054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89C24D-DC0D-40E5-9080-10B7AAE02CED}"/>
                </a:ext>
              </a:extLst>
            </p:cNvPr>
            <p:cNvSpPr/>
            <p:nvPr/>
          </p:nvSpPr>
          <p:spPr>
            <a:xfrm>
              <a:off x="5008728" y="3330053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481556-B998-41D6-93F6-527BEF59FC07}"/>
              </a:ext>
            </a:extLst>
          </p:cNvPr>
          <p:cNvCxnSpPr>
            <a:cxnSpLocks/>
          </p:cNvCxnSpPr>
          <p:nvPr/>
        </p:nvCxnSpPr>
        <p:spPr>
          <a:xfrm>
            <a:off x="3152144" y="4211588"/>
            <a:ext cx="2582924" cy="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E4A73D-7D02-4EA6-A897-EC233A8B5FFC}"/>
              </a:ext>
            </a:extLst>
          </p:cNvPr>
          <p:cNvCxnSpPr>
            <a:cxnSpLocks/>
          </p:cNvCxnSpPr>
          <p:nvPr/>
        </p:nvCxnSpPr>
        <p:spPr>
          <a:xfrm>
            <a:off x="3152144" y="3648034"/>
            <a:ext cx="2582924" cy="0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B7E7F3D-B060-4278-BA8B-524E8EC81769}"/>
              </a:ext>
            </a:extLst>
          </p:cNvPr>
          <p:cNvCxnSpPr>
            <a:cxnSpLocks/>
          </p:cNvCxnSpPr>
          <p:nvPr/>
        </p:nvCxnSpPr>
        <p:spPr>
          <a:xfrm>
            <a:off x="3168114" y="4709602"/>
            <a:ext cx="2582924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385D4E2-9E6C-43A8-A373-8C956AB116D9}"/>
              </a:ext>
            </a:extLst>
          </p:cNvPr>
          <p:cNvSpPr/>
          <p:nvPr/>
        </p:nvSpPr>
        <p:spPr>
          <a:xfrm>
            <a:off x="4895996" y="4115463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A718B2-0E71-42F7-9FA0-11DA165D324D}"/>
              </a:ext>
            </a:extLst>
          </p:cNvPr>
          <p:cNvCxnSpPr>
            <a:cxnSpLocks/>
          </p:cNvCxnSpPr>
          <p:nvPr/>
        </p:nvCxnSpPr>
        <p:spPr>
          <a:xfrm>
            <a:off x="6456933" y="3648034"/>
            <a:ext cx="2582924" cy="0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13CD95-A7BE-4258-89E7-273BBCD392A0}"/>
              </a:ext>
            </a:extLst>
          </p:cNvPr>
          <p:cNvCxnSpPr>
            <a:cxnSpLocks/>
          </p:cNvCxnSpPr>
          <p:nvPr/>
        </p:nvCxnSpPr>
        <p:spPr>
          <a:xfrm>
            <a:off x="6487232" y="4211588"/>
            <a:ext cx="2582924" cy="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BFF3F6-201A-4B31-9C9F-1A80CC2C4050}"/>
              </a:ext>
            </a:extLst>
          </p:cNvPr>
          <p:cNvCxnSpPr>
            <a:cxnSpLocks/>
          </p:cNvCxnSpPr>
          <p:nvPr/>
        </p:nvCxnSpPr>
        <p:spPr>
          <a:xfrm>
            <a:off x="6456933" y="4709602"/>
            <a:ext cx="2582924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924663E-5366-4227-AC50-E6C8870AAF98}"/>
              </a:ext>
            </a:extLst>
          </p:cNvPr>
          <p:cNvSpPr/>
          <p:nvPr/>
        </p:nvSpPr>
        <p:spPr>
          <a:xfrm>
            <a:off x="7182235" y="4091176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733361-D54C-4015-A69E-E7D1776FDB1C}"/>
              </a:ext>
            </a:extLst>
          </p:cNvPr>
          <p:cNvSpPr/>
          <p:nvPr/>
        </p:nvSpPr>
        <p:spPr>
          <a:xfrm>
            <a:off x="7665339" y="352954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C6F5B8-72DB-4AFC-8C4E-65AC0D7A5899}"/>
              </a:ext>
            </a:extLst>
          </p:cNvPr>
          <p:cNvSpPr/>
          <p:nvPr/>
        </p:nvSpPr>
        <p:spPr>
          <a:xfrm>
            <a:off x="4390014" y="352954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7BEFE9A-E4E3-417D-B883-8645061DA0A7}"/>
              </a:ext>
            </a:extLst>
          </p:cNvPr>
          <p:cNvSpPr/>
          <p:nvPr/>
        </p:nvSpPr>
        <p:spPr>
          <a:xfrm>
            <a:off x="7897739" y="4580549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F53DBB-8750-403B-947B-7134402F28AB}"/>
              </a:ext>
            </a:extLst>
          </p:cNvPr>
          <p:cNvSpPr/>
          <p:nvPr/>
        </p:nvSpPr>
        <p:spPr>
          <a:xfrm>
            <a:off x="3891475" y="4580549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3769982-2689-423E-8D3D-E5A628D5490E}"/>
              </a:ext>
            </a:extLst>
          </p:cNvPr>
          <p:cNvCxnSpPr>
            <a:cxnSpLocks/>
          </p:cNvCxnSpPr>
          <p:nvPr/>
        </p:nvCxnSpPr>
        <p:spPr>
          <a:xfrm flipH="1" flipV="1">
            <a:off x="7323265" y="4202245"/>
            <a:ext cx="750554" cy="1290366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4EC1DC-B8F9-43B6-B630-F5D81530ADE7}"/>
              </a:ext>
            </a:extLst>
          </p:cNvPr>
          <p:cNvCxnSpPr>
            <a:cxnSpLocks/>
          </p:cNvCxnSpPr>
          <p:nvPr/>
        </p:nvCxnSpPr>
        <p:spPr>
          <a:xfrm flipV="1">
            <a:off x="4261671" y="4246860"/>
            <a:ext cx="702554" cy="1245750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9FAF9E-5B48-4A50-A275-F20A3A1F393C}"/>
                  </a:ext>
                </a:extLst>
              </p:cNvPr>
              <p:cNvSpPr txBox="1"/>
              <p:nvPr/>
            </p:nvSpPr>
            <p:spPr>
              <a:xfrm>
                <a:off x="1652440" y="4317887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9FAF9E-5B48-4A50-A275-F20A3A1F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40" y="4317887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B3985D-B14D-419E-A19C-4A12D96A8119}"/>
                  </a:ext>
                </a:extLst>
              </p:cNvPr>
              <p:cNvSpPr txBox="1"/>
              <p:nvPr/>
            </p:nvSpPr>
            <p:spPr>
              <a:xfrm>
                <a:off x="9919758" y="433233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B3985D-B14D-419E-A19C-4A12D96A8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758" y="4332330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489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E79F6A1-587F-4955-B579-52EDBA18204F}"/>
              </a:ext>
            </a:extLst>
          </p:cNvPr>
          <p:cNvSpPr txBox="1"/>
          <p:nvPr/>
        </p:nvSpPr>
        <p:spPr>
          <a:xfrm>
            <a:off x="914400" y="5795883"/>
            <a:ext cx="942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err="1"/>
              <a:t>Epipoles</a:t>
            </a:r>
            <a:r>
              <a:rPr lang="en-US" sz="2800" dirty="0"/>
              <a:t> </a:t>
            </a:r>
            <a:r>
              <a:rPr lang="en-US" sz="2800" i="1" dirty="0"/>
              <a:t>infinitely</a:t>
            </a:r>
            <a:r>
              <a:rPr lang="en-US" sz="2800" dirty="0"/>
              <a:t> far away, </a:t>
            </a:r>
            <a:r>
              <a:rPr lang="en-US" sz="2800" dirty="0" err="1"/>
              <a:t>epipolar</a:t>
            </a:r>
            <a:r>
              <a:rPr lang="en-US" sz="2800" dirty="0"/>
              <a:t> lines parallel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EB3A40-204A-4A46-B110-883DE48A725F}"/>
              </a:ext>
            </a:extLst>
          </p:cNvPr>
          <p:cNvSpPr/>
          <p:nvPr/>
        </p:nvSpPr>
        <p:spPr>
          <a:xfrm>
            <a:off x="5950333" y="1968548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AA8BDE-D013-8D46-84C7-2EA246134C85}"/>
              </a:ext>
            </a:extLst>
          </p:cNvPr>
          <p:cNvCxnSpPr>
            <a:cxnSpLocks/>
          </p:cNvCxnSpPr>
          <p:nvPr/>
        </p:nvCxnSpPr>
        <p:spPr>
          <a:xfrm>
            <a:off x="1295400" y="4211588"/>
            <a:ext cx="1066800" cy="0"/>
          </a:xfrm>
          <a:prstGeom prst="line">
            <a:avLst/>
          </a:prstGeom>
          <a:ln w="1270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172DDF-5BC3-BA47-926A-627792EC89BD}"/>
              </a:ext>
            </a:extLst>
          </p:cNvPr>
          <p:cNvCxnSpPr>
            <a:cxnSpLocks/>
          </p:cNvCxnSpPr>
          <p:nvPr/>
        </p:nvCxnSpPr>
        <p:spPr>
          <a:xfrm>
            <a:off x="9753600" y="4214212"/>
            <a:ext cx="1066800" cy="0"/>
          </a:xfrm>
          <a:prstGeom prst="line">
            <a:avLst/>
          </a:prstGeom>
          <a:ln w="127000" cap="rnd">
            <a:solidFill>
              <a:schemeClr val="accent2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B83DF9-69EB-454F-93A5-9F78C6E031DC}"/>
                  </a:ext>
                </a:extLst>
              </p:cNvPr>
              <p:cNvSpPr txBox="1"/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B83DF9-69EB-454F-93A5-9F78C6E0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DFC818-23AE-CF43-9606-4DE6D247003A}"/>
              </a:ext>
            </a:extLst>
          </p:cNvPr>
          <p:cNvCxnSpPr>
            <a:cxnSpLocks/>
          </p:cNvCxnSpPr>
          <p:nvPr/>
        </p:nvCxnSpPr>
        <p:spPr>
          <a:xfrm>
            <a:off x="4261671" y="5492610"/>
            <a:ext cx="3862779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7FA4C04-55E6-4DC2-9B63-F3CC57D88FBD}"/>
              </a:ext>
            </a:extLst>
          </p:cNvPr>
          <p:cNvSpPr/>
          <p:nvPr/>
        </p:nvSpPr>
        <p:spPr>
          <a:xfrm>
            <a:off x="4118185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0AF6E8-CC4B-4BC1-9D69-51D185459678}"/>
              </a:ext>
            </a:extLst>
          </p:cNvPr>
          <p:cNvSpPr/>
          <p:nvPr/>
        </p:nvSpPr>
        <p:spPr>
          <a:xfrm>
            <a:off x="7911106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BD6CA6-D799-0441-ADE6-0979B117F3B6}"/>
                  </a:ext>
                </a:extLst>
              </p:cNvPr>
              <p:cNvSpPr txBox="1"/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BD6CA6-D799-0441-ADE6-0979B117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blipFill>
                <a:blip r:embed="rId5"/>
                <a:stretch>
                  <a:fillRect l="-10638" r="-12766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6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fig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1" y="1219200"/>
            <a:ext cx="5029200" cy="270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4" descr="fig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4419600"/>
            <a:ext cx="75616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5" descr="fig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231900"/>
            <a:ext cx="4972345" cy="266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configuration: Motion parallel to image plane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asement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4439" y="1087439"/>
            <a:ext cx="4681537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1049000" cy="838200"/>
          </a:xfrm>
        </p:spPr>
        <p:txBody>
          <a:bodyPr/>
          <a:lstStyle/>
          <a:p>
            <a:r>
              <a:rPr lang="en-US" sz="3200" dirty="0"/>
              <a:t>Example configuration: Motion perpendicular to image plane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7" descr="basement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4439" y="1087439"/>
            <a:ext cx="4681537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AEABA8-6C00-DA46-8A5F-2474F00C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AFECBC70-8FBE-7348-9375-26961649B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1049000" cy="838200"/>
          </a:xfrm>
        </p:spPr>
        <p:txBody>
          <a:bodyPr/>
          <a:lstStyle/>
          <a:p>
            <a:r>
              <a:rPr lang="en-US" sz="3200" dirty="0"/>
              <a:t>Example configuration: Motion perpendicular to image plane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Epipolar</a:t>
            </a:r>
            <a:r>
              <a:rPr lang="en-US" dirty="0"/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Epipolar</a:t>
            </a:r>
            <a:r>
              <a:rPr lang="en-US" dirty="0"/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Fundamental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Estimating the 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479153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30D33B-59AB-4AD0-8647-003BF461E489}"/>
              </a:ext>
            </a:extLst>
          </p:cNvPr>
          <p:cNvCxnSpPr>
            <a:cxnSpLocks/>
          </p:cNvCxnSpPr>
          <p:nvPr/>
        </p:nvCxnSpPr>
        <p:spPr>
          <a:xfrm>
            <a:off x="2635986" y="1962334"/>
            <a:ext cx="1733295" cy="107083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148F2E-ADCD-4489-921A-BE1C2EABD79F}"/>
              </a:ext>
            </a:extLst>
          </p:cNvPr>
          <p:cNvCxnSpPr>
            <a:cxnSpLocks/>
          </p:cNvCxnSpPr>
          <p:nvPr/>
        </p:nvCxnSpPr>
        <p:spPr>
          <a:xfrm flipV="1">
            <a:off x="2673895" y="1962335"/>
            <a:ext cx="1733285" cy="1070822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B1C0287-CE44-4D56-93C6-7B840BE7B125}"/>
              </a:ext>
            </a:extLst>
          </p:cNvPr>
          <p:cNvCxnSpPr>
            <a:cxnSpLocks/>
          </p:cNvCxnSpPr>
          <p:nvPr/>
        </p:nvCxnSpPr>
        <p:spPr>
          <a:xfrm flipH="1">
            <a:off x="2522862" y="2497745"/>
            <a:ext cx="2109188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D0038E22-F027-42A2-98C5-38A967D4FE8E}"/>
              </a:ext>
            </a:extLst>
          </p:cNvPr>
          <p:cNvSpPr/>
          <p:nvPr/>
        </p:nvSpPr>
        <p:spPr>
          <a:xfrm>
            <a:off x="4352099" y="2369437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7BFFA8E-C81E-4082-AFC0-8CFBDD03806F}"/>
              </a:ext>
            </a:extLst>
          </p:cNvPr>
          <p:cNvSpPr/>
          <p:nvPr/>
        </p:nvSpPr>
        <p:spPr>
          <a:xfrm>
            <a:off x="2757232" y="1966984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3CE157-F29F-41E9-A529-774956091B26}"/>
              </a:ext>
            </a:extLst>
          </p:cNvPr>
          <p:cNvCxnSpPr>
            <a:cxnSpLocks/>
          </p:cNvCxnSpPr>
          <p:nvPr/>
        </p:nvCxnSpPr>
        <p:spPr>
          <a:xfrm>
            <a:off x="2635986" y="3849320"/>
            <a:ext cx="1733295" cy="107083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371120-C2EE-406B-8CA0-03E19D5FCE04}"/>
              </a:ext>
            </a:extLst>
          </p:cNvPr>
          <p:cNvCxnSpPr>
            <a:cxnSpLocks/>
          </p:cNvCxnSpPr>
          <p:nvPr/>
        </p:nvCxnSpPr>
        <p:spPr>
          <a:xfrm flipV="1">
            <a:off x="2673895" y="3849321"/>
            <a:ext cx="1733285" cy="1070822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049172C-6136-41D5-A24F-A7768465B52D}"/>
              </a:ext>
            </a:extLst>
          </p:cNvPr>
          <p:cNvCxnSpPr>
            <a:cxnSpLocks/>
          </p:cNvCxnSpPr>
          <p:nvPr/>
        </p:nvCxnSpPr>
        <p:spPr>
          <a:xfrm flipH="1">
            <a:off x="2522862" y="4384731"/>
            <a:ext cx="2109188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3FA3597D-AF32-4A27-88F5-1135731AA549}"/>
              </a:ext>
            </a:extLst>
          </p:cNvPr>
          <p:cNvSpPr/>
          <p:nvPr/>
        </p:nvSpPr>
        <p:spPr>
          <a:xfrm>
            <a:off x="3403371" y="4281686"/>
            <a:ext cx="274320" cy="20610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092C82E-B376-48DD-9C35-B0931A8B2875}"/>
              </a:ext>
            </a:extLst>
          </p:cNvPr>
          <p:cNvSpPr/>
          <p:nvPr/>
        </p:nvSpPr>
        <p:spPr>
          <a:xfrm>
            <a:off x="4032468" y="4243174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83EB3CD-8906-4168-BF65-AD44AF696DAD}"/>
              </a:ext>
            </a:extLst>
          </p:cNvPr>
          <p:cNvSpPr/>
          <p:nvPr/>
        </p:nvSpPr>
        <p:spPr>
          <a:xfrm>
            <a:off x="3028656" y="4037748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C581C75-36C6-4FDE-86D4-9942ED788AD1}"/>
              </a:ext>
            </a:extLst>
          </p:cNvPr>
          <p:cNvSpPr/>
          <p:nvPr/>
        </p:nvSpPr>
        <p:spPr>
          <a:xfrm>
            <a:off x="3845150" y="2130909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84AA600-16EA-4818-B5D9-BE448A318240}"/>
              </a:ext>
            </a:extLst>
          </p:cNvPr>
          <p:cNvSpPr/>
          <p:nvPr/>
        </p:nvSpPr>
        <p:spPr>
          <a:xfrm>
            <a:off x="3881211" y="398721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8C671F4-D3BC-4D6B-AFDF-500D7AFEBF20}"/>
              </a:ext>
            </a:extLst>
          </p:cNvPr>
          <p:cNvSpPr txBox="1"/>
          <p:nvPr/>
        </p:nvSpPr>
        <p:spPr>
          <a:xfrm>
            <a:off x="5943600" y="2732544"/>
            <a:ext cx="5734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Epipole</a:t>
            </a:r>
            <a:r>
              <a:rPr lang="en-US" sz="2800" dirty="0"/>
              <a:t> is “focus of expansion” and coincides with the principal point of the 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Epipolar</a:t>
            </a:r>
            <a:r>
              <a:rPr lang="en-US" sz="2800" dirty="0"/>
              <a:t> lines go out from principal point</a:t>
            </a:r>
          </a:p>
        </p:txBody>
      </p:sp>
      <p:sp>
        <p:nvSpPr>
          <p:cNvPr id="54" name="Trapezoid 53">
            <a:extLst>
              <a:ext uri="{FF2B5EF4-FFF2-40B4-BE49-F238E27FC236}">
                <a16:creationId xmlns:a16="http://schemas.microsoft.com/office/drawing/2014/main" id="{D4707DF5-EEAB-414A-BA32-5042ABF8662B}"/>
              </a:ext>
            </a:extLst>
          </p:cNvPr>
          <p:cNvSpPr/>
          <p:nvPr/>
        </p:nvSpPr>
        <p:spPr>
          <a:xfrm flipV="1">
            <a:off x="2286000" y="1908794"/>
            <a:ext cx="2582915" cy="1177905"/>
          </a:xfrm>
          <a:prstGeom prst="trapezoid">
            <a:avLst>
              <a:gd name="adj" fmla="val 167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apezoid 66">
            <a:extLst>
              <a:ext uri="{FF2B5EF4-FFF2-40B4-BE49-F238E27FC236}">
                <a16:creationId xmlns:a16="http://schemas.microsoft.com/office/drawing/2014/main" id="{00E53318-7336-4541-B0B0-6337EFBD08BF}"/>
              </a:ext>
            </a:extLst>
          </p:cNvPr>
          <p:cNvSpPr/>
          <p:nvPr/>
        </p:nvSpPr>
        <p:spPr>
          <a:xfrm flipV="1">
            <a:off x="2286000" y="3795780"/>
            <a:ext cx="2582915" cy="1177905"/>
          </a:xfrm>
          <a:prstGeom prst="trapezoid">
            <a:avLst>
              <a:gd name="adj" fmla="val 167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DD7842-D49A-A54C-89DC-8C2FFD790118}"/>
                  </a:ext>
                </a:extLst>
              </p:cNvPr>
              <p:cNvSpPr txBox="1"/>
              <p:nvPr/>
            </p:nvSpPr>
            <p:spPr>
              <a:xfrm>
                <a:off x="3565108" y="5222004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DD7842-D49A-A54C-89DC-8C2FFD79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108" y="5222004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6B8D7-68CD-0242-ABFD-70C031C45449}"/>
                  </a:ext>
                </a:extLst>
              </p:cNvPr>
              <p:cNvSpPr txBox="1"/>
              <p:nvPr/>
            </p:nvSpPr>
            <p:spPr>
              <a:xfrm>
                <a:off x="3731889" y="310795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6B8D7-68CD-0242-ABFD-70C031C45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889" y="3107950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925F2-0123-254D-9D65-0D446E28F303}"/>
                  </a:ext>
                </a:extLst>
              </p:cNvPr>
              <p:cNvSpPr txBox="1"/>
              <p:nvPr/>
            </p:nvSpPr>
            <p:spPr>
              <a:xfrm>
                <a:off x="3306068" y="182880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925F2-0123-254D-9D65-0D446E28F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8" y="1828800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r="-638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AE19F57-25C1-9349-8CFB-5C6B7BFA56B0}"/>
                  </a:ext>
                </a:extLst>
              </p:cNvPr>
              <p:cNvSpPr txBox="1"/>
              <p:nvPr/>
            </p:nvSpPr>
            <p:spPr>
              <a:xfrm>
                <a:off x="3269275" y="3741253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AE19F57-25C1-9349-8CFB-5C6B7BFA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75" y="3741253"/>
                <a:ext cx="5842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D2973B-8702-CE4B-867B-33801C2F30A8}"/>
              </a:ext>
            </a:extLst>
          </p:cNvPr>
          <p:cNvCxnSpPr>
            <a:cxnSpLocks/>
            <a:stCxn id="60" idx="4"/>
          </p:cNvCxnSpPr>
          <p:nvPr/>
        </p:nvCxnSpPr>
        <p:spPr>
          <a:xfrm>
            <a:off x="3540531" y="2600801"/>
            <a:ext cx="0" cy="1189382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4477F3-E05C-954D-8581-4E560E1CAC2D}"/>
              </a:ext>
            </a:extLst>
          </p:cNvPr>
          <p:cNvCxnSpPr>
            <a:cxnSpLocks/>
            <a:stCxn id="73" idx="4"/>
          </p:cNvCxnSpPr>
          <p:nvPr/>
        </p:nvCxnSpPr>
        <p:spPr>
          <a:xfrm>
            <a:off x="3540531" y="4487787"/>
            <a:ext cx="0" cy="734217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ED5B0FD0-0E98-46C0-885B-D061196BEE2E}"/>
              </a:ext>
            </a:extLst>
          </p:cNvPr>
          <p:cNvSpPr/>
          <p:nvPr/>
        </p:nvSpPr>
        <p:spPr>
          <a:xfrm>
            <a:off x="3376852" y="3200711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6E5216-2CCF-48C3-8B22-EE53E88934CB}"/>
              </a:ext>
            </a:extLst>
          </p:cNvPr>
          <p:cNvSpPr/>
          <p:nvPr/>
        </p:nvSpPr>
        <p:spPr>
          <a:xfrm>
            <a:off x="3376852" y="5067811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59020E4-DFF9-4692-862E-B517AC363D5A}"/>
              </a:ext>
            </a:extLst>
          </p:cNvPr>
          <p:cNvSpPr/>
          <p:nvPr/>
        </p:nvSpPr>
        <p:spPr>
          <a:xfrm>
            <a:off x="3403371" y="2394700"/>
            <a:ext cx="274320" cy="20610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961A4A2B-E1F0-6244-A35C-9EC70C0F8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1049000" cy="838200"/>
          </a:xfrm>
        </p:spPr>
        <p:txBody>
          <a:bodyPr/>
          <a:lstStyle/>
          <a:p>
            <a:r>
              <a:rPr lang="en-US" sz="3200" dirty="0"/>
              <a:t>Example configuration: Motion perpendicular to image plane</a:t>
            </a:r>
          </a:p>
        </p:txBody>
      </p:sp>
    </p:spTree>
    <p:extLst>
      <p:ext uri="{BB962C8B-B14F-4D97-AF65-F5344CB8AC3E}">
        <p14:creationId xmlns:p14="http://schemas.microsoft.com/office/powerpoint/2010/main" val="214813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Epipolar</a:t>
            </a:r>
            <a:r>
              <a:rPr lang="en-US" dirty="0"/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408387"/>
            <a:ext cx="2281084" cy="1881081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080CC67-DA63-7D47-B43D-017E120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/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1040A8-CFFB-8247-819B-8CC7F38A9066}"/>
                  </a:ext>
                </a:extLst>
              </p:cNvPr>
              <p:cNvSpPr txBox="1"/>
              <p:nvPr/>
            </p:nvSpPr>
            <p:spPr>
              <a:xfrm>
                <a:off x="1066800" y="5370493"/>
                <a:ext cx="10363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Suppose we observe a single point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 one image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1040A8-CFFB-8247-819B-8CC7F38A9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70493"/>
                <a:ext cx="10363200" cy="523220"/>
              </a:xfrm>
              <a:prstGeom prst="rect">
                <a:avLst/>
              </a:prstGeom>
              <a:blipFill>
                <a:blip r:embed="rId6"/>
                <a:stretch>
                  <a:fillRect l="-110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121FB663-3602-9148-82D7-E13691E4616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408387"/>
            <a:ext cx="2281084" cy="1881081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685800" y="5370493"/>
                <a:ext cx="1097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Where can we find the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 the other image?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370493"/>
                <a:ext cx="10972800" cy="523220"/>
              </a:xfrm>
              <a:prstGeom prst="rect">
                <a:avLst/>
              </a:prstGeom>
              <a:blipFill>
                <a:blip r:embed="rId2"/>
                <a:stretch>
                  <a:fillRect l="-92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31232D-87AC-4658-B5E8-D3CD9E4CA1DB}"/>
              </a:ext>
            </a:extLst>
          </p:cNvPr>
          <p:cNvCxnSpPr>
            <a:cxnSpLocks/>
          </p:cNvCxnSpPr>
          <p:nvPr/>
        </p:nvCxnSpPr>
        <p:spPr>
          <a:xfrm>
            <a:off x="6812029" y="1408387"/>
            <a:ext cx="2422956" cy="3123685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FDCB1A-2DA0-4B03-ADEE-DA7251FD9819}"/>
              </a:ext>
            </a:extLst>
          </p:cNvPr>
          <p:cNvCxnSpPr>
            <a:cxnSpLocks/>
          </p:cNvCxnSpPr>
          <p:nvPr/>
        </p:nvCxnSpPr>
        <p:spPr>
          <a:xfrm>
            <a:off x="5638801" y="2399123"/>
            <a:ext cx="3596185" cy="2157922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13E5AA-6CEC-4A8F-A528-A2E99CC2D9AF}"/>
              </a:ext>
            </a:extLst>
          </p:cNvPr>
          <p:cNvCxnSpPr>
            <a:cxnSpLocks/>
          </p:cNvCxnSpPr>
          <p:nvPr/>
        </p:nvCxnSpPr>
        <p:spPr>
          <a:xfrm>
            <a:off x="4924315" y="2987877"/>
            <a:ext cx="4310670" cy="1569169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28F53-5779-4867-8303-90A139708F0B}"/>
              </a:ext>
            </a:extLst>
          </p:cNvPr>
          <p:cNvCxnSpPr>
            <a:cxnSpLocks/>
          </p:cNvCxnSpPr>
          <p:nvPr/>
        </p:nvCxnSpPr>
        <p:spPr>
          <a:xfrm>
            <a:off x="6276475" y="1913022"/>
            <a:ext cx="2958511" cy="2672063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080CC67-DA63-7D47-B43D-017E120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/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439238E-2036-5C40-810A-2E8EFEDC73BE}"/>
              </a:ext>
            </a:extLst>
          </p:cNvPr>
          <p:cNvSpPr/>
          <p:nvPr/>
        </p:nvSpPr>
        <p:spPr>
          <a:xfrm>
            <a:off x="6044260" y="166867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50C321-7CFB-F047-8E44-EF70CE627824}"/>
              </a:ext>
            </a:extLst>
          </p:cNvPr>
          <p:cNvSpPr/>
          <p:nvPr/>
        </p:nvSpPr>
        <p:spPr>
          <a:xfrm>
            <a:off x="7958945" y="3398653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E506EB1-8576-B94F-8BBD-B38DFCB24163}"/>
              </a:ext>
            </a:extLst>
          </p:cNvPr>
          <p:cNvSpPr/>
          <p:nvPr/>
        </p:nvSpPr>
        <p:spPr>
          <a:xfrm>
            <a:off x="5460038" y="2174204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73AE6F5-B964-2C4B-9BCA-498F8408E8E3}"/>
              </a:ext>
            </a:extLst>
          </p:cNvPr>
          <p:cNvSpPr/>
          <p:nvPr/>
        </p:nvSpPr>
        <p:spPr>
          <a:xfrm>
            <a:off x="7842983" y="3710975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A4B1B-3124-E941-BFBF-F80EA7BE94A7}"/>
              </a:ext>
            </a:extLst>
          </p:cNvPr>
          <p:cNvSpPr/>
          <p:nvPr/>
        </p:nvSpPr>
        <p:spPr>
          <a:xfrm>
            <a:off x="4738608" y="2758363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F33056-22CD-E84D-9B79-4D6DD6EAE4D5}"/>
              </a:ext>
            </a:extLst>
          </p:cNvPr>
          <p:cNvSpPr/>
          <p:nvPr/>
        </p:nvSpPr>
        <p:spPr>
          <a:xfrm>
            <a:off x="7731889" y="3969715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CFDED1E-95A8-E546-AA32-D953519C9124}"/>
              </a:ext>
            </a:extLst>
          </p:cNvPr>
          <p:cNvSpPr/>
          <p:nvPr/>
        </p:nvSpPr>
        <p:spPr>
          <a:xfrm>
            <a:off x="6586011" y="1234349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FDD389-FDB4-B743-B681-8D7EA211A08E}"/>
              </a:ext>
            </a:extLst>
          </p:cNvPr>
          <p:cNvSpPr/>
          <p:nvPr/>
        </p:nvSpPr>
        <p:spPr>
          <a:xfrm>
            <a:off x="8099218" y="3044816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CD6622-7118-C345-BB02-80D20894A698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408387"/>
            <a:ext cx="2281084" cy="1881081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31232D-87AC-4658-B5E8-D3CD9E4CA1DB}"/>
              </a:ext>
            </a:extLst>
          </p:cNvPr>
          <p:cNvCxnSpPr>
            <a:cxnSpLocks/>
          </p:cNvCxnSpPr>
          <p:nvPr/>
        </p:nvCxnSpPr>
        <p:spPr>
          <a:xfrm>
            <a:off x="6812029" y="1408387"/>
            <a:ext cx="2422956" cy="3123685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FDCB1A-2DA0-4B03-ADEE-DA7251FD9819}"/>
              </a:ext>
            </a:extLst>
          </p:cNvPr>
          <p:cNvCxnSpPr>
            <a:cxnSpLocks/>
          </p:cNvCxnSpPr>
          <p:nvPr/>
        </p:nvCxnSpPr>
        <p:spPr>
          <a:xfrm>
            <a:off x="5638801" y="2399123"/>
            <a:ext cx="3596185" cy="2157922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13E5AA-6CEC-4A8F-A528-A2E99CC2D9AF}"/>
              </a:ext>
            </a:extLst>
          </p:cNvPr>
          <p:cNvCxnSpPr>
            <a:cxnSpLocks/>
          </p:cNvCxnSpPr>
          <p:nvPr/>
        </p:nvCxnSpPr>
        <p:spPr>
          <a:xfrm>
            <a:off x="4924315" y="2987877"/>
            <a:ext cx="4310670" cy="1569169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28F53-5779-4867-8303-90A139708F0B}"/>
              </a:ext>
            </a:extLst>
          </p:cNvPr>
          <p:cNvCxnSpPr>
            <a:cxnSpLocks/>
          </p:cNvCxnSpPr>
          <p:nvPr/>
        </p:nvCxnSpPr>
        <p:spPr>
          <a:xfrm>
            <a:off x="6276475" y="1913022"/>
            <a:ext cx="2958511" cy="2672063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080CC67-DA63-7D47-B43D-017E120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/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5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0E8012-8E73-BE4D-80D0-24AF4F8954AA}"/>
                  </a:ext>
                </a:extLst>
              </p:cNvPr>
              <p:cNvSpPr txBox="1"/>
              <p:nvPr/>
            </p:nvSpPr>
            <p:spPr>
              <a:xfrm>
                <a:off x="685800" y="5370493"/>
                <a:ext cx="10896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Where can we find the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 the other image?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Along the </a:t>
                </a:r>
                <a:r>
                  <a:rPr lang="en-US" sz="2800" b="1" dirty="0" err="1">
                    <a:solidFill>
                      <a:srgbClr val="339966"/>
                    </a:solidFill>
                  </a:rPr>
                  <a:t>epipolar</a:t>
                </a:r>
                <a:r>
                  <a:rPr lang="en-US" sz="2800" b="1" dirty="0">
                    <a:solidFill>
                      <a:srgbClr val="339966"/>
                    </a:solidFill>
                  </a:rPr>
                  <a:t> line</a:t>
                </a:r>
                <a:r>
                  <a:rPr lang="en-US" sz="28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(projection of visual ray connecting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into the second image plane)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0E8012-8E73-BE4D-80D0-24AF4F895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370493"/>
                <a:ext cx="10896600" cy="1384995"/>
              </a:xfrm>
              <a:prstGeom prst="rect">
                <a:avLst/>
              </a:prstGeom>
              <a:blipFill>
                <a:blip r:embed="rId7"/>
                <a:stretch>
                  <a:fillRect l="-931" t="-4545" r="-11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7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21CC03-C340-4704-932F-B99C1CFF13D6}"/>
              </a:ext>
            </a:extLst>
          </p:cNvPr>
          <p:cNvCxnSpPr>
            <a:cxnSpLocks/>
          </p:cNvCxnSpPr>
          <p:nvPr/>
        </p:nvCxnSpPr>
        <p:spPr>
          <a:xfrm>
            <a:off x="5685530" y="1379293"/>
            <a:ext cx="2186309" cy="1974627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28F53-5779-4867-8303-90A139708F0B}"/>
              </a:ext>
            </a:extLst>
          </p:cNvPr>
          <p:cNvCxnSpPr>
            <a:cxnSpLocks/>
          </p:cNvCxnSpPr>
          <p:nvPr/>
        </p:nvCxnSpPr>
        <p:spPr>
          <a:xfrm>
            <a:off x="8118367" y="3576578"/>
            <a:ext cx="1116619" cy="1008506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1DC6020-ACB3-4141-ABEE-59BB0D5A419D}"/>
              </a:ext>
            </a:extLst>
          </p:cNvPr>
          <p:cNvSpPr/>
          <p:nvPr/>
        </p:nvSpPr>
        <p:spPr>
          <a:xfrm>
            <a:off x="7908670" y="3424004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E916A9-4DEC-482B-8698-9E5E67AF4C72}"/>
              </a:ext>
            </a:extLst>
          </p:cNvPr>
          <p:cNvGrpSpPr/>
          <p:nvPr/>
        </p:nvGrpSpPr>
        <p:grpSpPr>
          <a:xfrm>
            <a:off x="3007503" y="1563674"/>
            <a:ext cx="4570585" cy="3021411"/>
            <a:chOff x="1483502" y="1563673"/>
            <a:chExt cx="4570585" cy="302141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13E5AA-6CEC-4A8F-A528-A2E99CC2D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2" y="1563673"/>
              <a:ext cx="2795168" cy="3021411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3788DFD-8117-4E59-ADF2-387E3613D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3" y="2057399"/>
              <a:ext cx="3393296" cy="2527685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2595F-8713-429F-8393-F36F89FF5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3" y="2590799"/>
              <a:ext cx="4002896" cy="1994285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2D9D437-55C8-4780-B7EE-707C7D26A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3" y="3116179"/>
              <a:ext cx="4570584" cy="1468905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01544" y="2977813"/>
            <a:ext cx="942585" cy="1877602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A52A108E-5976-9C4D-A957-38C09D0D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F7BCFD-6AC3-9745-9039-C7A6C2BC3449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F7BCFD-6AC3-9745-9039-C7A6C2BC3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84FE52-72D2-9A4F-81C4-321AD74A85DC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84FE52-72D2-9A4F-81C4-321AD74A8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4D98AA-3B3F-E34A-B00A-743FBD6B3DCD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4D98AA-3B3F-E34A-B00A-743FBD6B3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D57BE5C-A93C-4F48-90D3-895E84CD722D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D57BE5C-A93C-4F48-90D3-895E84CD7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9A7020-373E-284F-83BC-ED60CD3BDE4F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9A7020-373E-284F-83BC-ED60CD3BD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E5AE79-0C1F-8241-985C-66267B6B53AC}"/>
                  </a:ext>
                </a:extLst>
              </p:cNvPr>
              <p:cNvSpPr txBox="1"/>
              <p:nvPr/>
            </p:nvSpPr>
            <p:spPr>
              <a:xfrm>
                <a:off x="1066800" y="5370493"/>
                <a:ext cx="10363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Similarly, all points in the left image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have to lie along the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line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E5AE79-0C1F-8241-985C-66267B6B5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70493"/>
                <a:ext cx="10363200" cy="954107"/>
              </a:xfrm>
              <a:prstGeom prst="rect">
                <a:avLst/>
              </a:prstGeom>
              <a:blipFill>
                <a:blip r:embed="rId7"/>
                <a:stretch>
                  <a:fillRect l="-1103" t="-6579" r="-4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5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381000" y="5410200"/>
                <a:ext cx="11049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Potential matches for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have to lie on the matching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line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Potential matches for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have to lie on the matching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line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410200"/>
                <a:ext cx="11049000" cy="1384995"/>
              </a:xfrm>
              <a:prstGeom prst="rect">
                <a:avLst/>
              </a:prstGeom>
              <a:blipFill>
                <a:blip r:embed="rId2"/>
                <a:stretch>
                  <a:fillRect l="-918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62400" y="2971800"/>
            <a:ext cx="869102" cy="1905000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6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7924194" y="339647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/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/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7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35" grpId="0" animBg="1"/>
      <p:bldP spid="43" grpId="0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constraint: Example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 t="833" r="1215"/>
          <a:stretch>
            <a:fillRect/>
          </a:stretch>
        </p:blipFill>
        <p:spPr bwMode="auto">
          <a:xfrm>
            <a:off x="2343151" y="1109664"/>
            <a:ext cx="7413625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2150DB-51AB-C04F-93AB-22A7EF89C46C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49ACB-A245-B44F-8B58-8DA6F0B58C82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304800" y="5334000"/>
                <a:ext cx="11430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Whenever two points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lie on matching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lines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, the visual rays corresponding to them meet in space, i.e.,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i="1" dirty="0"/>
                  <a:t> </a:t>
                </a:r>
                <a:r>
                  <a:rPr lang="en-US" sz="2800" dirty="0"/>
                  <a:t>could be projections of the same 3D point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0"/>
                <a:ext cx="11430000" cy="1384995"/>
              </a:xfrm>
              <a:prstGeom prst="rect">
                <a:avLst/>
              </a:prstGeom>
              <a:blipFill>
                <a:blip r:embed="rId2"/>
                <a:stretch>
                  <a:fillRect l="-1000" t="-5505" r="-1667" b="-10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62400" y="2971800"/>
            <a:ext cx="869102" cy="1905000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6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/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/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BE15A49-FA0E-7B49-BACD-29A83ABA192C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FDA84-A5FE-AA48-9ED9-8C7EC0935024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47170-0012-0746-A497-85AFE44D2824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CE34D5-1036-EB44-8FC9-003B23FDC111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CE34D5-1036-EB44-8FC9-003B23FDC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7924194" y="339647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2150DB-51AB-C04F-93AB-22A7EF89C46C}"/>
              </a:ext>
            </a:extLst>
          </p:cNvPr>
          <p:cNvCxnSpPr>
            <a:cxnSpLocks/>
          </p:cNvCxnSpPr>
          <p:nvPr/>
        </p:nvCxnSpPr>
        <p:spPr>
          <a:xfrm flipV="1">
            <a:off x="4530945" y="1585043"/>
            <a:ext cx="2098455" cy="1704423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49ACB-A245-B44F-8B58-8DA6F0B58C82}"/>
              </a:ext>
            </a:extLst>
          </p:cNvPr>
          <p:cNvCxnSpPr>
            <a:cxnSpLocks/>
          </p:cNvCxnSpPr>
          <p:nvPr/>
        </p:nvCxnSpPr>
        <p:spPr>
          <a:xfrm flipH="1" flipV="1">
            <a:off x="6465120" y="1100596"/>
            <a:ext cx="2769865" cy="3464801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980959-89A0-45A1-8C67-B0E647D253E7}"/>
              </a:ext>
            </a:extLst>
          </p:cNvPr>
          <p:cNvSpPr txBox="1"/>
          <p:nvPr/>
        </p:nvSpPr>
        <p:spPr>
          <a:xfrm>
            <a:off x="304800" y="5334000"/>
            <a:ext cx="1143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Remember: in general, two rays </a:t>
            </a:r>
            <a:r>
              <a:rPr lang="en-US" sz="2800" i="1" dirty="0"/>
              <a:t>do not </a:t>
            </a:r>
            <a:r>
              <a:rPr lang="en-US" sz="2800" dirty="0"/>
              <a:t>meet in space!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FDA84-A5FE-AA48-9ED9-8C7EC0935024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47170-0012-0746-A497-85AFE44D2824}"/>
              </a:ext>
            </a:extLst>
          </p:cNvPr>
          <p:cNvCxnSpPr>
            <a:cxnSpLocks/>
          </p:cNvCxnSpPr>
          <p:nvPr/>
        </p:nvCxnSpPr>
        <p:spPr>
          <a:xfrm flipH="1" flipV="1">
            <a:off x="8625949" y="3776155"/>
            <a:ext cx="609037" cy="784507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8467628" y="3602322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0067AD2-6C31-B640-A949-6083F8ADF720}"/>
              </a:ext>
            </a:extLst>
          </p:cNvPr>
          <p:cNvCxnSpPr>
            <a:cxnSpLocks/>
          </p:cNvCxnSpPr>
          <p:nvPr/>
        </p:nvCxnSpPr>
        <p:spPr>
          <a:xfrm flipV="1">
            <a:off x="6937184" y="967224"/>
            <a:ext cx="530416" cy="404376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07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A143-057D-3048-BBE7-CEFD6C56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two views of the same 3D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D4D4-38E2-7247-9777-FE73D51A1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5867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constraints must hold between two projections of the same 3D point?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A4834-5080-5341-8F61-2BD91A028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948159"/>
            <a:ext cx="4815068" cy="56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9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2150DB-51AB-C04F-93AB-22A7EF89C46C}"/>
              </a:ext>
            </a:extLst>
          </p:cNvPr>
          <p:cNvCxnSpPr>
            <a:cxnSpLocks/>
          </p:cNvCxnSpPr>
          <p:nvPr/>
        </p:nvCxnSpPr>
        <p:spPr>
          <a:xfrm flipV="1">
            <a:off x="4530945" y="1217293"/>
            <a:ext cx="2479455" cy="2072173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49ACB-A245-B44F-8B58-8DA6F0B58C82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1295400"/>
            <a:ext cx="2647320" cy="2122129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304800" y="5334000"/>
                <a:ext cx="11430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Caveat: if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satisfy the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constraint, this doesn’t mean they </a:t>
                </a:r>
                <a:r>
                  <a:rPr lang="en-US" sz="2800" i="1" dirty="0"/>
                  <a:t>have to be </a:t>
                </a:r>
                <a:r>
                  <a:rPr lang="en-US" sz="2800" dirty="0"/>
                  <a:t>projections of the same 3D point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0"/>
                <a:ext cx="11430000" cy="954107"/>
              </a:xfrm>
              <a:prstGeom prst="rect">
                <a:avLst/>
              </a:prstGeom>
              <a:blipFill>
                <a:blip r:embed="rId2"/>
                <a:stretch>
                  <a:fillRect l="-1000" t="-8000" r="-22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62400" y="2971800"/>
            <a:ext cx="869102" cy="1905000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6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/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/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FDA84-A5FE-AA48-9ED9-8C7EC0935024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47170-0012-0746-A497-85AFE44D2824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7924194" y="339647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65BA20-D51D-0D44-B520-2089F96FE643}"/>
              </a:ext>
            </a:extLst>
          </p:cNvPr>
          <p:cNvSpPr/>
          <p:nvPr/>
        </p:nvSpPr>
        <p:spPr>
          <a:xfrm>
            <a:off x="5074099" y="1078540"/>
            <a:ext cx="393760" cy="393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56453A-8A29-1A44-9FB0-30B649595215}"/>
                  </a:ext>
                </a:extLst>
              </p:cNvPr>
              <p:cNvSpPr/>
              <p:nvPr/>
            </p:nvSpPr>
            <p:spPr>
              <a:xfrm>
                <a:off x="4392153" y="887525"/>
                <a:ext cx="688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56453A-8A29-1A44-9FB0-30B649595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153" y="887525"/>
                <a:ext cx="688009" cy="584775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1340C35D-0D52-6745-86F9-58D8CF222B0D}"/>
              </a:ext>
            </a:extLst>
          </p:cNvPr>
          <p:cNvSpPr/>
          <p:nvPr/>
        </p:nvSpPr>
        <p:spPr>
          <a:xfrm>
            <a:off x="6829328" y="1050574"/>
            <a:ext cx="393760" cy="393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4FE611-9567-C64F-B065-C9AC821007D3}"/>
                  </a:ext>
                </a:extLst>
              </p:cNvPr>
              <p:cNvSpPr/>
              <p:nvPr/>
            </p:nvSpPr>
            <p:spPr>
              <a:xfrm>
                <a:off x="7234940" y="894291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4FE611-9567-C64F-B065-C9AC82100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40" y="894291"/>
                <a:ext cx="58221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6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1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563" name="Rectangle 5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14400" y="3962400"/>
                <a:ext cx="10363200" cy="2594389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400" dirty="0"/>
                  <a:t>Assume the intrinsic and extrinsic parameters of the cameras are known, world coordinate system is set to that of the first camera </a:t>
                </a:r>
              </a:p>
              <a:p>
                <a:pPr>
                  <a:buFontTx/>
                  <a:buChar char="•"/>
                </a:pPr>
                <a:r>
                  <a:rPr lang="en-US" sz="2400" dirty="0"/>
                  <a:t>Then the projection matrices are given by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𝑲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[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𝑰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| 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] </m:t>
                    </m:r>
                  </m:oMath>
                </a14:m>
                <a:r>
                  <a:rPr lang="en-US" sz="2400" dirty="0">
                    <a:cs typeface="Times New Roman" pitchFamily="18" charset="0"/>
                  </a:rPr>
                  <a:t>and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𝑲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′[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𝑹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| 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𝒕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buFontTx/>
                  <a:buChar char="•"/>
                </a:pPr>
                <a:r>
                  <a:rPr lang="en-US" sz="2400" dirty="0"/>
                  <a:t>We can pre-multiply the projection matrices (and the image points) by the inverse calibration matrices to get </a:t>
                </a:r>
                <a:r>
                  <a:rPr lang="en-US" sz="2400" i="1" dirty="0"/>
                  <a:t>normalized</a:t>
                </a:r>
                <a:r>
                  <a:rPr lang="en-US" sz="2400" dirty="0"/>
                  <a:t> image coordinates:</a:t>
                </a:r>
              </a:p>
              <a:p>
                <a:pPr marL="0" indent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pixel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d>
                      <m:dPr>
                        <m:begChr m:val="["/>
                        <m:endChr m:val="|"/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Sup>
                      <m:sSub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pixel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d>
                      <m:dPr>
                        <m:begChr m:val="["/>
                        <m:endChr m:val="|"/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23563" name="Rectangle 5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3962400"/>
                <a:ext cx="10363200" cy="2594389"/>
              </a:xfrm>
              <a:blipFill>
                <a:blip r:embed="rId3"/>
                <a:stretch>
                  <a:fillRect l="-858" t="-1961" r="-1593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41522" cy="584775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37FDCD3-EF1A-6048-B62D-27FAB211F8B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37FDCD3-EF1A-6048-B62D-27FAB211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EF4B1F5-24DA-2647-9052-A3930B3E13E9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EF4B1F5-24DA-2647-9052-A3930B3E1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4038600"/>
                <a:ext cx="11125200" cy="194612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means the three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𝑹𝒙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are linearly dependent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constraint can be written using the </a:t>
                </a:r>
                <a:r>
                  <a:rPr lang="en-US" i="1" dirty="0"/>
                  <a:t>triple product </a:t>
                </a:r>
                <a:br>
                  <a:rPr lang="en-US" i="1" dirty="0"/>
                </a:br>
                <a:endParaRPr lang="en-US" sz="1200" i="1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4038600"/>
                <a:ext cx="11125200" cy="1946122"/>
              </a:xfrm>
              <a:blipFill>
                <a:blip r:embed="rId3"/>
                <a:stretch>
                  <a:fillRect l="-912" t="-3247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0D5412-A11F-514A-985E-881D264A70AD}"/>
                  </a:ext>
                </a:extLst>
              </p:cNvPr>
              <p:cNvSpPr/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0D5412-A11F-514A-985E-881D264A7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257E3B-93D3-AE4C-878F-396B03425445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209423"/>
            <a:ext cx="14559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FF7EE23-15A0-8D45-B8AB-37387E08029F}"/>
                  </a:ext>
                </a:extLst>
              </p:cNvPr>
              <p:cNvSpPr/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𝑹𝒙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FF7EE23-15A0-8D45-B8AB-37387E080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A9365F-98D0-D14B-B3C0-25EB1FF497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36278" y="2201308"/>
            <a:ext cx="1358951" cy="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BD75B6-C101-6940-8413-BBD12564DE60}"/>
                  </a:ext>
                </a:extLst>
              </p:cNvPr>
              <p:cNvSpPr/>
              <p:nvPr/>
            </p:nvSpPr>
            <p:spPr>
              <a:xfrm>
                <a:off x="757444" y="1107704"/>
                <a:ext cx="24297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BD75B6-C101-6940-8413-BBD12564D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107704"/>
                <a:ext cx="2429768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29E029-D66D-CA4F-B6C4-6FF9382E39C9}"/>
                  </a:ext>
                </a:extLst>
              </p:cNvPr>
              <p:cNvSpPr/>
              <p:nvPr/>
            </p:nvSpPr>
            <p:spPr>
              <a:xfrm>
                <a:off x="9375698" y="1065364"/>
                <a:ext cx="25355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29E029-D66D-CA4F-B6C4-6FF9382E3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698" y="1065364"/>
                <a:ext cx="2535566" cy="461665"/>
              </a:xfrm>
              <a:prstGeom prst="rect">
                <a:avLst/>
              </a:prstGeom>
              <a:blipFill>
                <a:blip r:embed="rId12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E1562C-BCFE-894B-B382-D676433C9219}"/>
                  </a:ext>
                </a:extLst>
              </p:cNvPr>
              <p:cNvSpPr/>
              <p:nvPr/>
            </p:nvSpPr>
            <p:spPr>
              <a:xfrm>
                <a:off x="6587315" y="840721"/>
                <a:ext cx="18855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E1562C-BCFE-894B-B382-D676433C9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15" y="840721"/>
                <a:ext cx="1885581" cy="584775"/>
              </a:xfrm>
              <a:prstGeom prst="rect">
                <a:avLst/>
              </a:prstGeom>
              <a:blipFill>
                <a:blip r:embed="rId1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/>
      <p:bldP spid="39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A803E7-D8A9-8343-AB41-EE81D84512EC}"/>
                  </a:ext>
                </a:extLst>
              </p:cNvPr>
              <p:cNvSpPr txBox="1"/>
              <p:nvPr/>
            </p:nvSpPr>
            <p:spPr>
              <a:xfrm>
                <a:off x="2261152" y="5029200"/>
                <a:ext cx="7553606" cy="125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Recall: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28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A803E7-D8A9-8343-AB41-EE81D8451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52" y="5029200"/>
                <a:ext cx="7553606" cy="1255665"/>
              </a:xfrm>
              <a:prstGeom prst="rect">
                <a:avLst/>
              </a:prstGeom>
              <a:blipFill>
                <a:blip r:embed="rId10"/>
                <a:stretch>
                  <a:fillRect l="-2852" t="-1010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11">
                <a:extLst>
                  <a:ext uri="{FF2B5EF4-FFF2-40B4-BE49-F238E27FC236}">
                    <a16:creationId xmlns:a16="http://schemas.microsoft.com/office/drawing/2014/main" id="{9208A176-A7E7-3747-AA37-A0DFEBB03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4038600"/>
                <a:ext cx="2819400" cy="690321"/>
              </a:xfrm>
            </p:spPr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Content Placeholder 11">
                <a:extLst>
                  <a:ext uri="{FF2B5EF4-FFF2-40B4-BE49-F238E27FC236}">
                    <a16:creationId xmlns:a16="http://schemas.microsoft.com/office/drawing/2014/main" id="{9208A176-A7E7-3747-AA37-A0DFEBB03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4038600"/>
                <a:ext cx="2819400" cy="690321"/>
              </a:xfrm>
              <a:blipFill>
                <a:blip r:embed="rId11"/>
                <a:stretch>
                  <a:fillRect r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utoShape 28">
            <a:extLst>
              <a:ext uri="{FF2B5EF4-FFF2-40B4-BE49-F238E27FC236}">
                <a16:creationId xmlns:a16="http://schemas.microsoft.com/office/drawing/2014/main" id="{EB486195-5973-6948-B46E-F62DE7E8B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675" y="41338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11">
                <a:extLst>
                  <a:ext uri="{FF2B5EF4-FFF2-40B4-BE49-F238E27FC236}">
                    <a16:creationId xmlns:a16="http://schemas.microsoft.com/office/drawing/2014/main" id="{79E702BB-0D56-DB4D-BA57-B46270F1B6E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11">
                <a:extLst>
                  <a:ext uri="{FF2B5EF4-FFF2-40B4-BE49-F238E27FC236}">
                    <a16:creationId xmlns:a16="http://schemas.microsoft.com/office/drawing/2014/main" id="{79E702BB-0D56-DB4D-BA57-B46270F1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EF54C10-A830-A140-A259-EC336DDAA274}"/>
                  </a:ext>
                </a:extLst>
              </p:cNvPr>
              <p:cNvSpPr/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EF54C10-A830-A140-A259-EC336DDAA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  <a:blipFill>
                <a:blip r:embed="rId1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97CD58-85E1-804E-A5D6-319F73A62B26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209423"/>
            <a:ext cx="14559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506ABAB-C5D9-FA4F-950C-CB1EC652BEBC}"/>
                  </a:ext>
                </a:extLst>
              </p:cNvPr>
              <p:cNvSpPr/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𝑹𝒙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506ABAB-C5D9-FA4F-950C-CB1EC652B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A853D9E-22C7-9B45-967A-A5022E70B57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36278" y="2201308"/>
            <a:ext cx="1358951" cy="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6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 animBg="1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4038600"/>
                <a:ext cx="2819400" cy="1946122"/>
              </a:xfrm>
            </p:spPr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4038600"/>
                <a:ext cx="2819400" cy="1946122"/>
              </a:xfrm>
              <a:blipFill>
                <a:blip r:embed="rId3"/>
                <a:stretch>
                  <a:fillRect r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  <a:blipFill>
                <a:blip r:embed="rId6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utoShape 28">
            <a:extLst>
              <a:ext uri="{FF2B5EF4-FFF2-40B4-BE49-F238E27FC236}">
                <a16:creationId xmlns:a16="http://schemas.microsoft.com/office/drawing/2014/main" id="{71AA8CDE-D1BB-CB4D-ABC7-5CB4F815F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675" y="41338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1">
                <a:extLst>
                  <a:ext uri="{FF2B5EF4-FFF2-40B4-BE49-F238E27FC236}">
                    <a16:creationId xmlns:a16="http://schemas.microsoft.com/office/drawing/2014/main" id="{EBA0D817-565D-7E44-A1A2-FF7B8F5EE6D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Content Placeholder 11">
                <a:extLst>
                  <a:ext uri="{FF2B5EF4-FFF2-40B4-BE49-F238E27FC236}">
                    <a16:creationId xmlns:a16="http://schemas.microsoft.com/office/drawing/2014/main" id="{EBA0D817-565D-7E44-A1A2-FF7B8F5EE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utoShape 28">
            <a:extLst>
              <a:ext uri="{FF2B5EF4-FFF2-40B4-BE49-F238E27FC236}">
                <a16:creationId xmlns:a16="http://schemas.microsoft.com/office/drawing/2014/main" id="{25CE03D0-E681-8E4D-9B23-4CE0DC323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1163" y="41338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22">
            <a:extLst>
              <a:ext uri="{FF2B5EF4-FFF2-40B4-BE49-F238E27FC236}">
                <a16:creationId xmlns:a16="http://schemas.microsoft.com/office/drawing/2014/main" id="{E21FBD76-7A46-3C48-B899-E3CF7149A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0363" y="4700610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23">
            <a:extLst>
              <a:ext uri="{FF2B5EF4-FFF2-40B4-BE49-F238E27FC236}">
                <a16:creationId xmlns:a16="http://schemas.microsoft.com/office/drawing/2014/main" id="{02DB5251-8846-6541-95EE-C250D350A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897" y="5262831"/>
            <a:ext cx="2528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534400" y="4056990"/>
                <a:ext cx="2819400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34400" y="4056990"/>
                <a:ext cx="2819400" cy="681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A3F143C-CE3E-674E-AC49-6479E82901CA}"/>
                  </a:ext>
                </a:extLst>
              </p:cNvPr>
              <p:cNvSpPr/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A3F143C-CE3E-674E-AC49-6479E8290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  <a:blipFill>
                <a:blip r:embed="rId1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F79C8E-F819-3A40-95FE-E8B67B3E9F3C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209423"/>
            <a:ext cx="14559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07C227-7F9A-C847-B1E5-CBD0758001F1}"/>
                  </a:ext>
                </a:extLst>
              </p:cNvPr>
              <p:cNvSpPr/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𝑹𝒙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07C227-7F9A-C847-B1E5-CBD075800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80B4DB-02C8-184F-A940-9748F942767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36278" y="2201308"/>
            <a:ext cx="1358951" cy="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5DF802-5225-DE40-8298-45F76CEC85B8}"/>
              </a:ext>
            </a:extLst>
          </p:cNvPr>
          <p:cNvSpPr/>
          <p:nvPr/>
        </p:nvSpPr>
        <p:spPr>
          <a:xfrm>
            <a:off x="1761688" y="6253278"/>
            <a:ext cx="8552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H. C. </a:t>
            </a:r>
            <a:r>
              <a:rPr lang="en-US" sz="1600" dirty="0" err="1"/>
              <a:t>Longuet</a:t>
            </a:r>
            <a:r>
              <a:rPr lang="en-US" sz="1600" dirty="0"/>
              <a:t>-Higgins. </a:t>
            </a:r>
            <a:r>
              <a:rPr lang="en-US" sz="1600" dirty="0">
                <a:hlinkClick r:id="rId15"/>
              </a:rPr>
              <a:t>A computer algorithm for reconstructing a scene from two projections</a:t>
            </a:r>
            <a:r>
              <a:rPr lang="en-US" sz="1600" dirty="0"/>
              <a:t>. Nature 293 (5828): 133–135, September 1981</a:t>
            </a:r>
          </a:p>
        </p:txBody>
      </p:sp>
    </p:spTree>
    <p:extLst>
      <p:ext uri="{BB962C8B-B14F-4D97-AF65-F5344CB8AC3E}">
        <p14:creationId xmlns:p14="http://schemas.microsoft.com/office/powerpoint/2010/main" val="379182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matrix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945F6A4-7C8A-CF45-AE69-3287A1AC1AD8}"/>
                  </a:ext>
                </a:extLst>
              </p:cNvPr>
              <p:cNvSpPr/>
              <p:nvPr/>
            </p:nvSpPr>
            <p:spPr>
              <a:xfrm>
                <a:off x="3681793" y="4894539"/>
                <a:ext cx="4956037" cy="1110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945F6A4-7C8A-CF45-AE69-3287A1AC1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793" y="4894539"/>
                <a:ext cx="4956037" cy="1110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74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matrix: Properties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793468"/>
                <a:ext cx="10363200" cy="51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sz="2400" kern="0" dirty="0"/>
                </a:br>
                <a:endParaRPr lang="en-US" sz="8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793468"/>
                <a:ext cx="10363200" cy="510082"/>
              </a:xfrm>
              <a:prstGeom prst="rect">
                <a:avLst/>
              </a:prstGeom>
              <a:blipFill>
                <a:blip r:embed="rId7"/>
                <a:stretch>
                  <a:fillRect l="-980" t="-23810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8216A8C-5104-6D46-BD88-4D3DD9730AAF}"/>
                  </a:ext>
                </a:extLst>
              </p:cNvPr>
              <p:cNvSpPr/>
              <p:nvPr/>
            </p:nvSpPr>
            <p:spPr>
              <a:xfrm>
                <a:off x="6768708" y="2348590"/>
                <a:ext cx="5752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8216A8C-5104-6D46-BD88-4D3DD9730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708" y="2348590"/>
                <a:ext cx="57522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2B3A39-F6DC-AA4C-BF25-1798CD543E5F}"/>
                  </a:ext>
                </a:extLst>
              </p:cNvPr>
              <p:cNvSpPr/>
              <p:nvPr/>
            </p:nvSpPr>
            <p:spPr>
              <a:xfrm>
                <a:off x="1108684" y="5515198"/>
                <a:ext cx="9406916" cy="961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800" kern="0" dirty="0"/>
                  <a:t>Recall: a line is given by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𝑎𝑥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+ 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𝑏𝑦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+ 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𝑐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0</m:t>
                    </m:r>
                  </m:oMath>
                </a14:m>
                <a:r>
                  <a:rPr lang="en-US" sz="2800" kern="0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kern="0" dirty="0">
                    <a:cs typeface="Times New Roman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𝒍</m:t>
                        </m:r>
                      </m:e>
                      <m:sup>
                        <m:r>
                          <a:rPr lang="en-US" sz="2800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𝑻</m:t>
                        </m:r>
                      </m:sup>
                    </m:sSup>
                    <m:r>
                      <a:rPr lang="en-US" sz="2800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  <m:r>
                      <a:rPr lang="en-US" sz="2800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sz="2800" kern="0" dirty="0">
                    <a:solidFill>
                      <a:srgbClr val="7030A0"/>
                    </a:solidFill>
                    <a:cs typeface="Times New Roman" pitchFamily="18" charset="0"/>
                  </a:rPr>
                  <a:t> </a:t>
                </a:r>
                <a:r>
                  <a:rPr lang="en-US" sz="2800" kern="0" dirty="0"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𝒍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</m:t>
                    </m:r>
                    <m:sSup>
                      <m:sSupPr>
                        <m:ctrlP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𝑐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kern="0" dirty="0"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</m:t>
                    </m:r>
                    <m:sSup>
                      <m:sSupPr>
                        <m:ctrlP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,1)</m:t>
                        </m:r>
                      </m:e>
                      <m:sup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kern="0" dirty="0">
                    <a:solidFill>
                      <a:srgbClr val="7030A0"/>
                    </a:solidFill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2B3A39-F6DC-AA4C-BF25-1798CD543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84" y="5515198"/>
                <a:ext cx="9406916" cy="961802"/>
              </a:xfrm>
              <a:prstGeom prst="rect">
                <a:avLst/>
              </a:prstGeom>
              <a:blipFill>
                <a:blip r:embed="rId9"/>
                <a:stretch>
                  <a:fillRect t="-389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0570AF-A349-9541-9E34-0BD2C2B25F3F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117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matrix: Properties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sz="2400" kern="0" dirty="0"/>
                </a:br>
                <a:endParaRPr lang="en-US" sz="8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0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kern="0" dirty="0"/>
                </a:br>
                <a:endParaRPr lang="en-US" sz="9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  and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 baseline="30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i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singular (rank two) and has </a:t>
                </a:r>
                <a:r>
                  <a:rPr lang="en-US" dirty="0">
                    <a:solidFill>
                      <a:srgbClr val="C00000"/>
                    </a:solidFill>
                  </a:rPr>
                  <a:t>five</a:t>
                </a:r>
                <a:r>
                  <a:rPr lang="en-US" dirty="0"/>
                  <a:t> degrees of freedom</a:t>
                </a:r>
                <a:endParaRPr lang="en-US" kern="0" dirty="0"/>
              </a:p>
            </p:txBody>
          </p:sp>
        </mc:Choice>
        <mc:Fallback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blipFill>
                <a:blip r:embed="rId6"/>
                <a:stretch>
                  <a:fillRect l="-980" t="-7006" b="-509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DB3B48-E9FC-2E43-B3C2-5171D233AF2C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11">
                <a:extLst>
                  <a:ext uri="{FF2B5EF4-FFF2-40B4-BE49-F238E27FC236}">
                    <a16:creationId xmlns:a16="http://schemas.microsoft.com/office/drawing/2014/main" id="{2242B81D-4B2B-3444-9F63-FF7BC3AA83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11">
                <a:extLst>
                  <a:ext uri="{FF2B5EF4-FFF2-40B4-BE49-F238E27FC236}">
                    <a16:creationId xmlns:a16="http://schemas.microsoft.com/office/drawing/2014/main" id="{2242B81D-4B2B-3444-9F63-FF7BC3AA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ECB1E13-55E9-C54C-BA20-CF3ADC030B89}"/>
                  </a:ext>
                </a:extLst>
              </p:cNvPr>
              <p:cNvSpPr/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ECB1E13-55E9-C54C-BA20-CF3ADC030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7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8661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A143-057D-3048-BBE7-CEFD6C56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two views of the same 3D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D4D4-38E2-7247-9777-FE73D51A1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55626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Given a 2D point in one view, where can we find the corresponding point in the other view?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5D0BE7-96A1-694E-818F-14BD2B04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948159"/>
            <a:ext cx="4815068" cy="56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20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Epipolar constraint: Uncalibrated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9971" name="Rectangle 3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4152005"/>
                <a:ext cx="11430000" cy="1752600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The calibration matrices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of the two cameras are unknown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We can write the </a:t>
                </a:r>
                <a:r>
                  <a:rPr lang="en-US" dirty="0" err="1"/>
                  <a:t>epipolar</a:t>
                </a:r>
                <a:r>
                  <a:rPr lang="en-US" dirty="0"/>
                  <a:t> constraint in terms of </a:t>
                </a:r>
                <a:r>
                  <a:rPr lang="en-US" i="1" dirty="0"/>
                  <a:t>unknown</a:t>
                </a:r>
                <a:r>
                  <a:rPr lang="en-US" dirty="0"/>
                  <a:t> normalized coordinates:</a:t>
                </a:r>
              </a:p>
              <a:p>
                <a:pPr marL="0" indent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norm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</a:p>
              <a:p>
                <a:pPr marL="0" indent="0" algn="ctr"/>
                <a:r>
                  <a:rPr lang="en-US" dirty="0"/>
                  <a:t>where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′−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679971" name="Rectangle 3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4152005"/>
                <a:ext cx="11430000" cy="1752600"/>
              </a:xfrm>
              <a:blipFill>
                <a:blip r:embed="rId3"/>
                <a:stretch>
                  <a:fillRect l="-888" t="-3597" r="-888" b="-5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Epipolar constraint: Uncalibrated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9971" name="Rectangle 3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219200" y="4152005"/>
                <a:ext cx="3259338" cy="1752600"/>
              </a:xfrm>
            </p:spPr>
            <p:txBody>
              <a:bodyPr/>
              <a:lstStyle/>
              <a:p>
                <a:pPr marL="0" indent="0"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9971" name="Rectangle 3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4152005"/>
                <a:ext cx="3259338" cy="1752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24">
            <a:extLst>
              <a:ext uri="{FF2B5EF4-FFF2-40B4-BE49-F238E27FC236}">
                <a16:creationId xmlns:a16="http://schemas.microsoft.com/office/drawing/2014/main" id="{99B6AE9B-9E23-3A4B-BD6E-53364E394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550" y="4183378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2ADD77F5-5155-774A-8FE6-D0737520B57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08992" y="4094254"/>
                <a:ext cx="6654408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kern="0" dirty="0"/>
                  <a:t>,</a:t>
                </a:r>
                <a:r>
                  <a:rPr lang="en-US" kern="0" dirty="0">
                    <a:solidFill>
                      <a:srgbClr val="7030A0"/>
                    </a:solidFill>
                  </a:rPr>
                  <a:t> </a:t>
                </a:r>
                <a:r>
                  <a:rPr lang="en-US" kern="0" dirty="0"/>
                  <a:t>where</a:t>
                </a:r>
                <a:r>
                  <a:rPr lang="en-US" kern="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0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sSup>
                      <m:sSupPr>
                        <m:ctrlP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2ADD77F5-5155-774A-8FE6-D0737520B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8992" y="4094254"/>
                <a:ext cx="6654408" cy="681734"/>
              </a:xfrm>
              <a:prstGeom prst="rect">
                <a:avLst/>
              </a:prstGeom>
              <a:blipFill>
                <a:blip r:embed="rId7"/>
                <a:stretch>
                  <a:fillRect t="-72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17973E5-F991-894C-8A8A-9DD8FF8404FF}"/>
                  </a:ext>
                </a:extLst>
              </p:cNvPr>
              <p:cNvSpPr/>
              <p:nvPr/>
            </p:nvSpPr>
            <p:spPr>
              <a:xfrm>
                <a:off x="1143000" y="4876800"/>
                <a:ext cx="2505879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17973E5-F991-894C-8A8A-9DD8FF840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876800"/>
                <a:ext cx="2505879" cy="532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4B5B99-4210-8948-9868-59322B097076}"/>
                  </a:ext>
                </a:extLst>
              </p:cNvPr>
              <p:cNvSpPr/>
              <p:nvPr/>
            </p:nvSpPr>
            <p:spPr>
              <a:xfrm>
                <a:off x="1177599" y="5638800"/>
                <a:ext cx="2784801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4B5B99-4210-8948-9868-59322B097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99" y="5638800"/>
                <a:ext cx="2784801" cy="488916"/>
              </a:xfrm>
              <a:prstGeom prst="rect">
                <a:avLst/>
              </a:prstGeom>
              <a:blipFill>
                <a:blip r:embed="rId9"/>
                <a:stretch>
                  <a:fillRect l="-90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18">
            <a:extLst>
              <a:ext uri="{FF2B5EF4-FFF2-40B4-BE49-F238E27FC236}">
                <a16:creationId xmlns:a16="http://schemas.microsoft.com/office/drawing/2014/main" id="{92AF1968-BB72-C048-95AE-248DCEC65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089" y="5322889"/>
            <a:ext cx="30909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Fundamental Matrix</a:t>
            </a:r>
          </a:p>
        </p:txBody>
      </p:sp>
      <p:sp>
        <p:nvSpPr>
          <p:cNvPr id="51" name="AutoShape 20">
            <a:extLst>
              <a:ext uri="{FF2B5EF4-FFF2-40B4-BE49-F238E27FC236}">
                <a16:creationId xmlns:a16="http://schemas.microsoft.com/office/drawing/2014/main" id="{DA9EBC0D-0888-EB4F-BCD6-B58566FE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0489" y="462915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33269B6-899B-2044-A34F-252929FCB794}"/>
              </a:ext>
            </a:extLst>
          </p:cNvPr>
          <p:cNvSpPr/>
          <p:nvPr/>
        </p:nvSpPr>
        <p:spPr>
          <a:xfrm>
            <a:off x="4191000" y="6410307"/>
            <a:ext cx="3677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10"/>
              </a:rPr>
              <a:t>Faugeras et al., (1992), Hartley (1992)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5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9" grpId="0"/>
      <p:bldP spid="51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matrix</a:t>
            </a:r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/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/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  <a:blipFill>
                <a:blip r:embed="rId8"/>
                <a:stretch>
                  <a:fillRect l="-2273" r="-227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4D150C-E941-0849-BDFF-0307F6EB2C11}"/>
                  </a:ext>
                </a:extLst>
              </p:cNvPr>
              <p:cNvSpPr/>
              <p:nvPr/>
            </p:nvSpPr>
            <p:spPr>
              <a:xfrm>
                <a:off x="3732243" y="5105400"/>
                <a:ext cx="472751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4D150C-E941-0849-BDFF-0307F6EB2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43" y="5105400"/>
                <a:ext cx="4727513" cy="1266180"/>
              </a:xfrm>
              <a:prstGeom prst="rect">
                <a:avLst/>
              </a:prstGeom>
              <a:blipFill>
                <a:blip r:embed="rId9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6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matrix: Properties</a:t>
            </a:r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4F53D20A-F97F-9247-91D7-CB703BFB67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𝑭𝒙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𝑭𝒙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sz="2400" kern="0" dirty="0"/>
                </a:br>
                <a:endParaRPr lang="en-US" sz="8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0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kern="0" dirty="0"/>
                </a:br>
                <a:endParaRPr lang="en-US" sz="9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  and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i="1" baseline="30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i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singular (rank two) and has </a:t>
                </a:r>
                <a:r>
                  <a:rPr lang="en-US" dirty="0">
                    <a:solidFill>
                      <a:srgbClr val="C00000"/>
                    </a:solidFill>
                  </a:rPr>
                  <a:t>seven</a:t>
                </a:r>
                <a:r>
                  <a:rPr lang="en-US" dirty="0"/>
                  <a:t> degrees of freedom</a:t>
                </a:r>
                <a:endParaRPr lang="en-US" kern="0" dirty="0"/>
              </a:p>
            </p:txBody>
          </p:sp>
        </mc:Choice>
        <mc:Fallback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4F53D20A-F97F-9247-91D7-CB703BFB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blipFill>
                <a:blip r:embed="rId7"/>
                <a:stretch>
                  <a:fillRect l="-980" t="-7006" b="-509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/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/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l="-2273" r="-227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6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Fundamental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Estimating the 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1972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75F97-4133-A64D-9DA6-06AB2AE9B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correspondences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75F97-4133-A64D-9DA6-06AB2AE9B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998" t="7423" r="9002" b="16446"/>
          <a:stretch/>
        </p:blipFill>
        <p:spPr>
          <a:xfrm>
            <a:off x="685800" y="1861139"/>
            <a:ext cx="10820400" cy="40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5AB75-DC91-4E2C-A14B-A6836E75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BE334-A4E5-5240-9D68-E5A9F2F93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correspondences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Constraint: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</a:br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BE334-A4E5-5240-9D68-E5A9F2F93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E97EB6-91C2-9C45-AD46-DC740310CEBF}"/>
                  </a:ext>
                </a:extLst>
              </p:cNvPr>
              <p:cNvSpPr/>
              <p:nvPr/>
            </p:nvSpPr>
            <p:spPr>
              <a:xfrm>
                <a:off x="6477000" y="1712702"/>
                <a:ext cx="5737340" cy="3468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E97EB6-91C2-9C45-AD46-DC740310C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712702"/>
                <a:ext cx="5737340" cy="3468898"/>
              </a:xfrm>
              <a:prstGeom prst="rect">
                <a:avLst/>
              </a:prstGeom>
              <a:blipFill>
                <a:blip r:embed="rId3"/>
                <a:stretch>
                  <a:fillRect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2">
            <a:extLst>
              <a:ext uri="{FF2B5EF4-FFF2-40B4-BE49-F238E27FC236}">
                <a16:creationId xmlns:a16="http://schemas.microsoft.com/office/drawing/2014/main" id="{C2AB6153-FA52-8F44-82C2-39F16A4DB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32004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7621-9011-2E43-B318-DE73515A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eight 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48CE9-D747-CD45-83E5-9FE713C0FF71}"/>
                  </a:ext>
                </a:extLst>
              </p:cNvPr>
              <p:cNvSpPr txBox="1"/>
              <p:nvPr/>
            </p:nvSpPr>
            <p:spPr>
              <a:xfrm>
                <a:off x="963621" y="4812025"/>
                <a:ext cx="79517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Homogeneous least squares to find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48CE9-D747-CD45-83E5-9FE713C0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21" y="4812025"/>
                <a:ext cx="7951779" cy="523220"/>
              </a:xfrm>
              <a:prstGeom prst="rect">
                <a:avLst/>
              </a:prstGeom>
              <a:blipFill>
                <a:blip r:embed="rId3"/>
                <a:stretch>
                  <a:fillRect l="-1276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8F312-69DD-9C41-A243-C02B52DB5B75}"/>
                  </a:ext>
                </a:extLst>
              </p:cNvPr>
              <p:cNvSpPr txBox="1"/>
              <p:nvPr/>
            </p:nvSpPr>
            <p:spPr>
              <a:xfrm>
                <a:off x="1584643" y="5511986"/>
                <a:ext cx="2438873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eqArr>
                                        <m:eqArrPr>
                                          <m:ctrlPr>
                                            <a:rPr lang="en-US" sz="28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28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</m:d>
                                          <m: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</m:eqAr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  <m:r>
                                        <a:rPr lang="en-US" sz="28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8F312-69DD-9C41-A243-C02B52DB5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43" y="5511986"/>
                <a:ext cx="2438873" cy="714491"/>
              </a:xfrm>
              <a:prstGeom prst="rect">
                <a:avLst/>
              </a:prstGeom>
              <a:blipFill>
                <a:blip r:embed="rId4"/>
                <a:stretch>
                  <a:fillRect l="-207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0453D3F-7E59-7F49-A296-8F43DA78A7AA}"/>
              </a:ext>
            </a:extLst>
          </p:cNvPr>
          <p:cNvGrpSpPr/>
          <p:nvPr/>
        </p:nvGrpSpPr>
        <p:grpSpPr>
          <a:xfrm>
            <a:off x="4298423" y="5388331"/>
            <a:ext cx="4769377" cy="961802"/>
            <a:chOff x="3449698" y="5388331"/>
            <a:chExt cx="4769377" cy="96180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ADD7CC-3FC5-E840-8738-70CFEB793D46}"/>
                </a:ext>
              </a:extLst>
            </p:cNvPr>
            <p:cNvCxnSpPr>
              <a:cxnSpLocks/>
            </p:cNvCxnSpPr>
            <p:nvPr/>
          </p:nvCxnSpPr>
          <p:spPr>
            <a:xfrm>
              <a:off x="3449698" y="5869232"/>
              <a:ext cx="688857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A22C55A-2649-464E-B5AE-151D00354D5A}"/>
                    </a:ext>
                  </a:extLst>
                </p:cNvPr>
                <p:cNvSpPr txBox="1"/>
                <p:nvPr/>
              </p:nvSpPr>
              <p:spPr>
                <a:xfrm>
                  <a:off x="4138555" y="5388331"/>
                  <a:ext cx="4080520" cy="961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Eigenvector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a14:m>
                  <a:r>
                    <a:rPr lang="en-US" sz="2800" b="1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2800" dirty="0"/>
                    <a:t>with smallest eigenvalue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A22C55A-2649-464E-B5AE-151D00354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8555" y="5388331"/>
                  <a:ext cx="4080520" cy="961802"/>
                </a:xfrm>
                <a:prstGeom prst="rect">
                  <a:avLst/>
                </a:prstGeom>
                <a:blipFill>
                  <a:blip r:embed="rId5"/>
                  <a:stretch>
                    <a:fillRect l="-3106" t="-3896" r="-3106" b="-155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/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8C11BF60-40BA-7543-9E76-5C684EAB637A}"/>
              </a:ext>
            </a:extLst>
          </p:cNvPr>
          <p:cNvSpPr/>
          <p:nvPr/>
        </p:nvSpPr>
        <p:spPr bwMode="auto">
          <a:xfrm rot="5400000">
            <a:off x="5086644" y="495096"/>
            <a:ext cx="290150" cy="66323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7B2B-135B-4D87-85BC-ABC5C4B0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rank-2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18C5D2-5B82-084C-B731-FAFAE5B061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needs to be singular/rank 2. How do we force it to be singular?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Solution: take SVD of the initial estimate and throw out the smallest singular value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18C5D2-5B82-084C-B731-FAFAE5B061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CF765-8F26-430B-B154-60CC1CA181C6}"/>
                  </a:ext>
                </a:extLst>
              </p:cNvPr>
              <p:cNvSpPr txBox="1"/>
              <p:nvPr/>
            </p:nvSpPr>
            <p:spPr>
              <a:xfrm>
                <a:off x="1676400" y="2983469"/>
                <a:ext cx="243258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CF765-8F26-430B-B154-60CC1CA1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983469"/>
                <a:ext cx="2432589" cy="501291"/>
              </a:xfrm>
              <a:prstGeom prst="rect">
                <a:avLst/>
              </a:prstGeom>
              <a:blipFill>
                <a:blip r:embed="rId3"/>
                <a:stretch>
                  <a:fillRect l="-31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6D2F42A-95F5-4622-8553-2148F91F91F4}"/>
              </a:ext>
            </a:extLst>
          </p:cNvPr>
          <p:cNvGrpSpPr/>
          <p:nvPr/>
        </p:nvGrpSpPr>
        <p:grpSpPr>
          <a:xfrm>
            <a:off x="3221216" y="3581400"/>
            <a:ext cx="3218895" cy="1819637"/>
            <a:chOff x="764963" y="3552111"/>
            <a:chExt cx="3218895" cy="1819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218B2F-B764-4AB4-8FF0-8A0236BD994E}"/>
                    </a:ext>
                  </a:extLst>
                </p:cNvPr>
                <p:cNvSpPr txBox="1"/>
                <p:nvPr/>
              </p:nvSpPr>
              <p:spPr>
                <a:xfrm>
                  <a:off x="764963" y="3965914"/>
                  <a:ext cx="3218895" cy="14058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218B2F-B764-4AB4-8FF0-8A0236BD9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963" y="3965914"/>
                  <a:ext cx="3218895" cy="1405834"/>
                </a:xfrm>
                <a:prstGeom prst="rect">
                  <a:avLst/>
                </a:prstGeom>
                <a:blipFill>
                  <a:blip r:embed="rId4"/>
                  <a:stretch>
                    <a:fillRect l="-1969" t="-1802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B7F61D-17F7-4EC5-8D82-7F20F40C6F57}"/>
                </a:ext>
              </a:extLst>
            </p:cNvPr>
            <p:cNvCxnSpPr/>
            <p:nvPr/>
          </p:nvCxnSpPr>
          <p:spPr>
            <a:xfrm>
              <a:off x="926432" y="3552111"/>
              <a:ext cx="0" cy="7311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CE2C0-615F-493B-AE09-25CA55A30DDA}"/>
                  </a:ext>
                </a:extLst>
              </p:cNvPr>
              <p:cNvSpPr txBox="1"/>
              <p:nvPr/>
            </p:nvSpPr>
            <p:spPr>
              <a:xfrm>
                <a:off x="6477000" y="5925978"/>
                <a:ext cx="2016001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3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CE2C0-615F-493B-AE09-25CA55A30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925978"/>
                <a:ext cx="2016001" cy="501291"/>
              </a:xfrm>
              <a:prstGeom prst="rect">
                <a:avLst/>
              </a:prstGeom>
              <a:blipFill>
                <a:blip r:embed="rId5"/>
                <a:stretch>
                  <a:fillRect l="-3750" r="-62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6824D7E-C3FD-44FD-A0E0-A5A4A969849C}"/>
              </a:ext>
            </a:extLst>
          </p:cNvPr>
          <p:cNvGrpSpPr/>
          <p:nvPr/>
        </p:nvGrpSpPr>
        <p:grpSpPr>
          <a:xfrm>
            <a:off x="5735816" y="5029200"/>
            <a:ext cx="457200" cy="457200"/>
            <a:chOff x="4572000" y="4379131"/>
            <a:chExt cx="457200" cy="4572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456908-1627-4A15-A3CB-8E50ECA0D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4379131"/>
              <a:ext cx="457200" cy="457200"/>
            </a:xfrm>
            <a:prstGeom prst="line">
              <a:avLst/>
            </a:prstGeom>
            <a:ln w="1016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C02D2D-E72D-48F0-9119-401C3C00845B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379131"/>
              <a:ext cx="457200" cy="457200"/>
            </a:xfrm>
            <a:prstGeom prst="line">
              <a:avLst/>
            </a:prstGeom>
            <a:ln w="1016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7756A8-2E9E-4802-9305-92E300D6374A}"/>
              </a:ext>
            </a:extLst>
          </p:cNvPr>
          <p:cNvGrpSpPr/>
          <p:nvPr/>
        </p:nvGrpSpPr>
        <p:grpSpPr>
          <a:xfrm>
            <a:off x="6553200" y="4021933"/>
            <a:ext cx="4114800" cy="1322798"/>
            <a:chOff x="2673726" y="4056836"/>
            <a:chExt cx="4114800" cy="1322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CCB257-EABD-437F-8510-063666D8D8AA}"/>
                    </a:ext>
                  </a:extLst>
                </p:cNvPr>
                <p:cNvSpPr txBox="1"/>
                <p:nvPr/>
              </p:nvSpPr>
              <p:spPr>
                <a:xfrm>
                  <a:off x="3638818" y="4056836"/>
                  <a:ext cx="3149708" cy="13227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sz="32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CCB257-EABD-437F-8510-063666D8D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818" y="4056836"/>
                  <a:ext cx="3149708" cy="1322798"/>
                </a:xfrm>
                <a:prstGeom prst="rect">
                  <a:avLst/>
                </a:prstGeom>
                <a:blipFill>
                  <a:blip r:embed="rId6"/>
                  <a:stretch>
                    <a:fillRect l="-2008" t="-952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C300E2-9421-4AE2-B08F-5923266623BA}"/>
                </a:ext>
              </a:extLst>
            </p:cNvPr>
            <p:cNvCxnSpPr>
              <a:cxnSpLocks/>
            </p:cNvCxnSpPr>
            <p:nvPr/>
          </p:nvCxnSpPr>
          <p:spPr>
            <a:xfrm>
              <a:off x="2673726" y="4716291"/>
              <a:ext cx="965092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CD73B4-EC8E-2248-B88D-6B0DE25C2D15}"/>
              </a:ext>
            </a:extLst>
          </p:cNvPr>
          <p:cNvCxnSpPr/>
          <p:nvPr/>
        </p:nvCxnSpPr>
        <p:spPr>
          <a:xfrm>
            <a:off x="7717971" y="5081452"/>
            <a:ext cx="0" cy="7311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BED-29E4-4BC3-BCD1-AC1F9838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rank-2 constraint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3B536-B34E-4990-899A-B5D47AA23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130" t="12891" r="9720" b="31051"/>
          <a:stretch/>
        </p:blipFill>
        <p:spPr bwMode="auto">
          <a:xfrm>
            <a:off x="1952946" y="2133600"/>
            <a:ext cx="8197697" cy="400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3C51EE-A33B-433E-9915-FBB2D6975019}"/>
                  </a:ext>
                </a:extLst>
              </p:cNvPr>
              <p:cNvSpPr txBox="1"/>
              <p:nvPr/>
            </p:nvSpPr>
            <p:spPr>
              <a:xfrm>
                <a:off x="1952944" y="1533159"/>
                <a:ext cx="38783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Initial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800" dirty="0"/>
                  <a:t> estimate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3C51EE-A33B-433E-9915-FBB2D697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944" y="1533159"/>
                <a:ext cx="3878362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D9906D3-ABB7-4311-95B7-1140461E0075}"/>
              </a:ext>
            </a:extLst>
          </p:cNvPr>
          <p:cNvSpPr txBox="1"/>
          <p:nvPr/>
        </p:nvSpPr>
        <p:spPr>
          <a:xfrm>
            <a:off x="6171200" y="1533159"/>
            <a:ext cx="416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Rank-2 estimate</a:t>
            </a:r>
          </a:p>
        </p:txBody>
      </p:sp>
    </p:spTree>
    <p:extLst>
      <p:ext uri="{BB962C8B-B14F-4D97-AF65-F5344CB8AC3E}">
        <p14:creationId xmlns:p14="http://schemas.microsoft.com/office/powerpoint/2010/main" val="190275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A143-057D-3048-BBE7-CEFD6C56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two views of the same 3D scene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1F39B-4485-0948-8A8B-D6128C45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948159"/>
            <a:ext cx="4815068" cy="56603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D4D4-38E2-7247-9777-FE73D51A1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5867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Given only 2D correspondences, how can we calibrate the two cameras, i.e., estimate their relative position and orientation and the intrinsic parameters?</a:t>
            </a:r>
          </a:p>
        </p:txBody>
      </p:sp>
    </p:spTree>
    <p:extLst>
      <p:ext uri="{BB962C8B-B14F-4D97-AF65-F5344CB8AC3E}">
        <p14:creationId xmlns:p14="http://schemas.microsoft.com/office/powerpoint/2010/main" val="1847310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7621-9011-2E43-B318-DE73515A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eight 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pixel coordinates. What might be the order of magnitude of each column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causes numerical instability!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r="-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/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8C11BF60-40BA-7543-9E76-5C684EAB637A}"/>
              </a:ext>
            </a:extLst>
          </p:cNvPr>
          <p:cNvSpPr/>
          <p:nvPr/>
        </p:nvSpPr>
        <p:spPr bwMode="auto">
          <a:xfrm rot="5400000">
            <a:off x="5086644" y="495096"/>
            <a:ext cx="290150" cy="66323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20A38F-8EF6-1B4E-A557-3A065A3E96E5}"/>
                  </a:ext>
                </a:extLst>
              </p:cNvPr>
              <p:cNvSpPr/>
              <p:nvPr/>
            </p:nvSpPr>
            <p:spPr>
              <a:xfrm>
                <a:off x="1900306" y="1521767"/>
                <a:ext cx="676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20A38F-8EF6-1B4E-A557-3A065A3E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06" y="1521767"/>
                <a:ext cx="6761275" cy="46166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83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normalized eight-point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1645" name="Rectangle 1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In each image, center the set of points at the origin, and scale it so the mean squared distance between the origin and the points is 2 pixels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Use the eight-point algorithm to compute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from the normalized points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Enforce the rank-2 constraint 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Transform fundamental matrix back to original units: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the normalizing transformations in the two images, </a:t>
                </a:r>
                <a:br>
                  <a:rPr lang="en-US" dirty="0"/>
                </a:br>
                <a:r>
                  <a:rPr lang="en-US" dirty="0"/>
                  <a:t>then the fundamental matrix in original coordinates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581645" name="Rectangle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E99D3D5-C9F3-A748-9CB1-2AC28A4E4C3C}"/>
              </a:ext>
            </a:extLst>
          </p:cNvPr>
          <p:cNvSpPr/>
          <p:nvPr/>
        </p:nvSpPr>
        <p:spPr>
          <a:xfrm>
            <a:off x="1066800" y="6167735"/>
            <a:ext cx="9583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R. Hartley. </a:t>
            </a:r>
            <a:r>
              <a:rPr lang="en-US" sz="1800" dirty="0">
                <a:hlinkClick r:id="rId4"/>
              </a:rPr>
              <a:t>In defense of the eight-point algorithm</a:t>
            </a:r>
            <a:r>
              <a:rPr lang="en-US" sz="1800" dirty="0"/>
              <a:t>. TPAMI 1997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4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993733-9EF4-D04A-BFE5-4C8FAC5F43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Linear estimation minimizes the sum of squared </a:t>
                </a:r>
                <a:r>
                  <a:rPr lang="en-US" i="1" dirty="0"/>
                  <a:t>algebraic</a:t>
                </a:r>
                <a:r>
                  <a:rPr lang="en-US" dirty="0"/>
                  <a:t> distances between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dirty="0" err="1"/>
                  <a:t>epipolar</a:t>
                </a:r>
                <a:r>
                  <a:rPr lang="en-US" dirty="0"/>
                  <a:t> lines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(or points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epipolar</a:t>
                </a:r>
                <a:r>
                  <a:rPr lang="en-US" dirty="0"/>
                  <a:t> lines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:endParaRPr lang="en-US" sz="12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  <m:r>
                                    <a:rPr lang="en-US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Tx/>
                  <a:buChar char="•"/>
                </a:pPr>
                <a:r>
                  <a:rPr lang="en-US" dirty="0"/>
                  <a:t>Nonlinear approach: minimize sum of squared </a:t>
                </a:r>
                <a:r>
                  <a:rPr lang="en-US" i="1" dirty="0"/>
                  <a:t>geometric</a:t>
                </a:r>
                <a:r>
                  <a:rPr lang="en-US" dirty="0"/>
                  <a:t> distances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dist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  <m:r>
                                    <a:rPr lang="en-US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dist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993733-9EF4-D04A-BFE5-4C8FAC5F4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03" t="-2174" b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estimation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781800" y="4953000"/>
            <a:ext cx="2286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9372600" y="4953000"/>
            <a:ext cx="2286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239000" y="5334000"/>
            <a:ext cx="13716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7696200" y="5029200"/>
            <a:ext cx="38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imes New Roman" pitchFamily="18" charset="0"/>
              </a:rPr>
              <a:t>x</a:t>
            </a:r>
            <a:r>
              <a:rPr lang="en-US" sz="2000" i="1" baseline="-25000" dirty="0">
                <a:latin typeface="Times New Roman" pitchFamily="18" charset="0"/>
              </a:rPr>
              <a:t>i</a:t>
            </a:r>
          </a:p>
        </p:txBody>
      </p:sp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243676"/>
              </p:ext>
            </p:extLst>
          </p:nvPr>
        </p:nvGraphicFramePr>
        <p:xfrm>
          <a:off x="7391401" y="5830888"/>
          <a:ext cx="61405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5" name="Equation" r:id="rId5" imgW="355600" imgH="241300" progId="Equation.3">
                  <p:embed/>
                </p:oleObj>
              </mc:Choice>
              <mc:Fallback>
                <p:oleObj name="Equation" r:id="rId5" imgW="355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1" y="5830888"/>
                        <a:ext cx="614057" cy="417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Connector 19"/>
          <p:cNvCxnSpPr/>
          <p:nvPr/>
        </p:nvCxnSpPr>
        <p:spPr bwMode="auto">
          <a:xfrm flipV="1">
            <a:off x="9753600" y="5334000"/>
            <a:ext cx="17526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813985"/>
              </p:ext>
            </p:extLst>
          </p:nvPr>
        </p:nvGraphicFramePr>
        <p:xfrm>
          <a:off x="10761662" y="5791201"/>
          <a:ext cx="43973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6" name="Equation" r:id="rId7" imgW="254000" imgH="215900" progId="Equation.3">
                  <p:embed/>
                </p:oleObj>
              </mc:Choice>
              <mc:Fallback>
                <p:oleObj name="Equation" r:id="rId7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1662" y="5791201"/>
                        <a:ext cx="439738" cy="373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612969"/>
              </p:ext>
            </p:extLst>
          </p:nvPr>
        </p:nvGraphicFramePr>
        <p:xfrm>
          <a:off x="10058401" y="5126038"/>
          <a:ext cx="3079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7" name="Equation" r:id="rId9" imgW="177800" imgH="215900" progId="Equation.3">
                  <p:embed/>
                </p:oleObj>
              </mc:Choice>
              <mc:Fallback>
                <p:oleObj name="Equation" r:id="rId9" imgW="177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8401" y="5126038"/>
                        <a:ext cx="307975" cy="374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 bwMode="auto">
          <a:xfrm flipH="1">
            <a:off x="7924800" y="5410200"/>
            <a:ext cx="22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10515600" y="5334000"/>
            <a:ext cx="22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8077200" y="5334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10439400" y="5257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06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estimation algorithms</a:t>
            </a:r>
          </a:p>
        </p:txBody>
      </p:sp>
      <p:graphicFrame>
        <p:nvGraphicFramePr>
          <p:cNvPr id="1024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848100" y="914400"/>
          <a:ext cx="4533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5" name="Image" r:id="rId4" imgW="7250794" imgH="7250794" progId="Photoshop.Image.10">
                  <p:embed/>
                </p:oleObj>
              </mc:Choice>
              <mc:Fallback>
                <p:oleObj name="Image" r:id="rId4" imgW="7250794" imgH="7250794" progId="Photoshop.Image.1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914400"/>
                        <a:ext cx="4533900" cy="453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4" name="Group 114"/>
          <p:cNvGraphicFramePr>
            <a:graphicFrameLocks noGrp="1"/>
          </p:cNvGraphicFramePr>
          <p:nvPr/>
        </p:nvGraphicFramePr>
        <p:xfrm>
          <a:off x="1981200" y="5638800"/>
          <a:ext cx="8229600" cy="1027114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Normalized 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Nonlinear least squares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2.33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0.92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0.86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2.18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0.85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0.80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Seven-point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/>
                  <a:buChar char="•"/>
                </a:pPr>
                <a:r>
                  <a:rPr lang="en-US" dirty="0"/>
                  <a:t>Set up least squares system with seven pairs of matches and solve for null space (two vectors) using SVD </a:t>
                </a:r>
              </a:p>
              <a:p>
                <a:pPr marL="457200" indent="-457200">
                  <a:buFont typeface="Arial"/>
                  <a:buChar char="•"/>
                </a:pPr>
                <a:r>
                  <a:rPr lang="en-US" dirty="0"/>
                  <a:t>Solve for polynomial equation to get coefficients of linear combination of null space vectors that satisfies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3565E5C-3EF1-7144-8C65-721C0837468F}"/>
              </a:ext>
            </a:extLst>
          </p:cNvPr>
          <p:cNvSpPr txBox="1"/>
          <p:nvPr/>
        </p:nvSpPr>
        <p:spPr>
          <a:xfrm>
            <a:off x="4151869" y="6367046"/>
            <a:ext cx="3849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e.g., </a:t>
            </a:r>
            <a:r>
              <a:rPr lang="en-US" sz="1600" dirty="0">
                <a:hlinkClick r:id="rId3"/>
              </a:rPr>
              <a:t>M. Pollefeys tutorial</a:t>
            </a:r>
            <a:r>
              <a:rPr lang="en-US" sz="1600" dirty="0"/>
              <a:t> (2000)</a:t>
            </a:r>
          </a:p>
        </p:txBody>
      </p:sp>
    </p:spTree>
    <p:extLst>
      <p:ext uri="{BB962C8B-B14F-4D97-AF65-F5344CB8AC3E}">
        <p14:creationId xmlns:p14="http://schemas.microsoft.com/office/powerpoint/2010/main" val="2031659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From epipolar geometry to 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Estimating the fundamental matrix is known as “weak calibration”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If we know the calibration matrices of the two cameras, we can estimate the essential matrix: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𝑭𝑲</m:t>
                    </m:r>
                  </m:oMath>
                </a14:m>
                <a:endParaRPr lang="en-US" b="1" i="1" dirty="0"/>
              </a:p>
              <a:p>
                <a:pPr>
                  <a:buFontTx/>
                  <a:buChar char="•"/>
                </a:pPr>
                <a:r>
                  <a:rPr lang="en-US" dirty="0"/>
                  <a:t>The essential matrix gives us the relative rotation and translation between the cameras, or their extrinsic parameters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Alternatively, if the calibration matrices are known (or in practice, if good initial guesses of the </a:t>
                </a:r>
                <a:r>
                  <a:rPr lang="en-US"/>
                  <a:t>intrinsics </a:t>
                </a:r>
                <a:r>
                  <a:rPr lang="en-US" dirty="0"/>
                  <a:t>are available), the five-point algorithm can be used to estimate relative camera pose</a:t>
                </a:r>
              </a:p>
            </p:txBody>
          </p:sp>
        </mc:Choice>
        <mc:Fallback xmlns="">
          <p:sp>
            <p:nvSpPr>
              <p:cNvPr id="266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 r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876B94F-0B5D-2B46-83A7-52478F69EB09}"/>
              </a:ext>
            </a:extLst>
          </p:cNvPr>
          <p:cNvSpPr/>
          <p:nvPr/>
        </p:nvSpPr>
        <p:spPr>
          <a:xfrm>
            <a:off x="609600" y="6172200"/>
            <a:ext cx="1097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D. </a:t>
            </a:r>
            <a:r>
              <a:rPr lang="en-US" sz="1600" dirty="0" err="1"/>
              <a:t>Nister</a:t>
            </a:r>
            <a:r>
              <a:rPr lang="en-US" sz="1600" dirty="0"/>
              <a:t>. </a:t>
            </a:r>
            <a:r>
              <a:rPr lang="en-US" sz="1600" dirty="0">
                <a:hlinkClick r:id="rId4"/>
              </a:rPr>
              <a:t>An efficient solution to the five-point relative pose problem</a:t>
            </a:r>
            <a:r>
              <a:rPr lang="en-US" sz="1600" dirty="0"/>
              <a:t>. IEEE Trans. PAMI,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Matrix Song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6400800"/>
            <a:ext cx="3026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http://</a:t>
            </a:r>
            <a:r>
              <a:rPr lang="en-US" sz="1600" dirty="0" err="1">
                <a:hlinkClick r:id="rId4"/>
              </a:rPr>
              <a:t>danielwedge.com</a:t>
            </a:r>
            <a:r>
              <a:rPr lang="en-US" sz="1600" dirty="0">
                <a:hlinkClick r:id="rId4"/>
              </a:rPr>
              <a:t>/</a:t>
            </a:r>
            <a:r>
              <a:rPr lang="en-US" sz="1600" dirty="0" err="1">
                <a:hlinkClick r:id="rId4"/>
              </a:rPr>
              <a:t>fmatrix</a:t>
            </a:r>
            <a:r>
              <a:rPr lang="en-US" sz="1600" dirty="0">
                <a:hlinkClick r:id="rId4"/>
              </a:rPr>
              <a:t>/</a:t>
            </a:r>
            <a:endParaRPr lang="en-US" sz="1600" dirty="0"/>
          </a:p>
        </p:txBody>
      </p:sp>
      <p:pic>
        <p:nvPicPr>
          <p:cNvPr id="6" name="fundamental_subtitled">
            <a:hlinkClick r:id="" action="ppaction://media"/>
            <a:extLst>
              <a:ext uri="{FF2B5EF4-FFF2-40B4-BE49-F238E27FC236}">
                <a16:creationId xmlns:a16="http://schemas.microsoft.com/office/drawing/2014/main" id="{29B5A288-3791-224D-865B-A4DD7542F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9200" y="91440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A143-057D-3048-BBE7-CEFD6C56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two views of the same 3D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D4D4-38E2-7247-9777-FE73D51A1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5410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idea: we want to answer all these questions without explicit 3D reasoning, by considering the projections of camera centers and visual rays into the other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1F39B-4485-0948-8A8B-D6128C45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948159"/>
            <a:ext cx="4815068" cy="566038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2F75D0-96BD-4442-A7FF-9590D45B8189}"/>
              </a:ext>
            </a:extLst>
          </p:cNvPr>
          <p:cNvCxnSpPr/>
          <p:nvPr/>
        </p:nvCxnSpPr>
        <p:spPr bwMode="auto">
          <a:xfrm>
            <a:off x="6629400" y="6553200"/>
            <a:ext cx="419100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1FCFC6-B615-2B40-82B3-48ACD1A5D70D}"/>
              </a:ext>
            </a:extLst>
          </p:cNvPr>
          <p:cNvCxnSpPr>
            <a:cxnSpLocks/>
          </p:cNvCxnSpPr>
          <p:nvPr/>
        </p:nvCxnSpPr>
        <p:spPr bwMode="auto">
          <a:xfrm>
            <a:off x="6705600" y="3581400"/>
            <a:ext cx="1143000" cy="21336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5C8A94-0B72-BC4C-A57E-1A17D6A6942F}"/>
              </a:ext>
            </a:extLst>
          </p:cNvPr>
          <p:cNvCxnSpPr>
            <a:cxnSpLocks/>
          </p:cNvCxnSpPr>
          <p:nvPr/>
        </p:nvCxnSpPr>
        <p:spPr bwMode="auto">
          <a:xfrm flipH="1">
            <a:off x="9829800" y="3581400"/>
            <a:ext cx="914400" cy="21336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86086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3545C0-5930-48E9-B2DD-E6F7093AD312}"/>
              </a:ext>
            </a:extLst>
          </p:cNvPr>
          <p:cNvGrpSpPr/>
          <p:nvPr/>
        </p:nvGrpSpPr>
        <p:grpSpPr>
          <a:xfrm>
            <a:off x="3034421" y="4563028"/>
            <a:ext cx="6200564" cy="0"/>
            <a:chOff x="1510421" y="4563028"/>
            <a:chExt cx="6200564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B3612B-B743-47F9-86EC-C77D6E20D40E}"/>
                </a:ext>
              </a:extLst>
            </p:cNvPr>
            <p:cNvCxnSpPr>
              <a:cxnSpLocks/>
            </p:cNvCxnSpPr>
            <p:nvPr/>
          </p:nvCxnSpPr>
          <p:spPr>
            <a:xfrm>
              <a:off x="6107442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77993B-2C2C-4D4F-90DA-5CA07FE86C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42" y="4563028"/>
              <a:ext cx="2341942" cy="0"/>
            </a:xfrm>
            <a:prstGeom prst="line">
              <a:avLst/>
            </a:prstGeom>
            <a:ln w="127000" cap="flat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D516F-4941-45CD-99BD-C599FC85240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21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D9E17D-0C50-45CA-90C3-E24139760F56}"/>
                  </a:ext>
                </a:extLst>
              </p:cNvPr>
              <p:cNvSpPr txBox="1"/>
              <p:nvPr/>
            </p:nvSpPr>
            <p:spPr>
              <a:xfrm>
                <a:off x="1883569" y="5410200"/>
                <a:ext cx="87844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Suppose we have two cameras with centers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 baseline</a:t>
                </a:r>
                <a:r>
                  <a:rPr lang="en-US" sz="2800" dirty="0"/>
                  <a:t> is the line connecting the origins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D9E17D-0C50-45CA-90C3-E2413976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69" y="5410200"/>
                <a:ext cx="8784431" cy="954107"/>
              </a:xfrm>
              <a:prstGeom prst="rect">
                <a:avLst/>
              </a:prstGeom>
              <a:blipFill>
                <a:blip r:embed="rId4"/>
                <a:stretch>
                  <a:fillRect l="-1154"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1F57AA0C-A049-684F-B35D-C9691D2B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</p:spTree>
    <p:extLst>
      <p:ext uri="{BB962C8B-B14F-4D97-AF65-F5344CB8AC3E}">
        <p14:creationId xmlns:p14="http://schemas.microsoft.com/office/powerpoint/2010/main" val="185574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3545C0-5930-48E9-B2DD-E6F7093AD312}"/>
              </a:ext>
            </a:extLst>
          </p:cNvPr>
          <p:cNvGrpSpPr/>
          <p:nvPr/>
        </p:nvGrpSpPr>
        <p:grpSpPr>
          <a:xfrm>
            <a:off x="3034421" y="4563028"/>
            <a:ext cx="6200564" cy="0"/>
            <a:chOff x="1510421" y="4563028"/>
            <a:chExt cx="6200564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B3612B-B743-47F9-86EC-C77D6E20D40E}"/>
                </a:ext>
              </a:extLst>
            </p:cNvPr>
            <p:cNvCxnSpPr>
              <a:cxnSpLocks/>
            </p:cNvCxnSpPr>
            <p:nvPr/>
          </p:nvCxnSpPr>
          <p:spPr>
            <a:xfrm>
              <a:off x="6107442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77993B-2C2C-4D4F-90DA-5CA07FE86C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42" y="4563028"/>
              <a:ext cx="2341942" cy="0"/>
            </a:xfrm>
            <a:prstGeom prst="line">
              <a:avLst/>
            </a:prstGeom>
            <a:ln w="127000" cap="flat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D516F-4941-45CD-99BD-C599FC85240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21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57AA0C-A049-684F-B35D-C9691D2B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0C13F7-1163-1846-9576-57E08137E96B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8CDB33-DDC0-AE44-A92A-7B010F887510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BB6FE8-CA2B-C348-813C-A4109657A335}"/>
                  </a:ext>
                </a:extLst>
              </p:cNvPr>
              <p:cNvSpPr txBox="1"/>
              <p:nvPr/>
            </p:nvSpPr>
            <p:spPr>
              <a:xfrm>
                <a:off x="533400" y="5294293"/>
                <a:ext cx="11277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Epipoles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800" dirty="0"/>
                  <a:t>are where the baseline intersects the image planes, or projections of the other camera in each view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BB6FE8-CA2B-C348-813C-A4109657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294293"/>
                <a:ext cx="11277600" cy="954107"/>
              </a:xfrm>
              <a:prstGeom prst="rect">
                <a:avLst/>
              </a:prstGeom>
              <a:blipFill>
                <a:blip r:embed="rId4"/>
                <a:stretch>
                  <a:fillRect l="-900" t="-6579" r="-67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109C55-DB0B-A146-A5B3-BB1CEE8F501C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109C55-DB0B-A146-A5B3-BB1CEE8F5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DE26347-0D51-0F40-93C3-AE2ED8C512EB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DE26347-0D51-0F40-93C3-AE2ED8C5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7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uiExpand="1" build="p"/>
      <p:bldP spid="20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354E81-DC8D-438A-8F95-BB1FDF8EF342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5D5DA3-9C86-494A-BDDD-F006F45D81A0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30E1AB-0708-4279-A93A-27FABA69F578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0B6B0-3951-4627-9EBC-63436954885F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5A6F7A-CA2C-4CDB-A054-8A81CE40AB6C}"/>
                  </a:ext>
                </a:extLst>
              </p:cNvPr>
              <p:cNvSpPr txBox="1"/>
              <p:nvPr/>
            </p:nvSpPr>
            <p:spPr>
              <a:xfrm>
                <a:off x="1828800" y="5496580"/>
                <a:ext cx="82510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Consider a </a:t>
                </a:r>
                <a:r>
                  <a:rPr lang="en-US" sz="2800" b="1" dirty="0">
                    <a:solidFill>
                      <a:schemeClr val="accent4">
                        <a:lumMod val="50000"/>
                      </a:schemeClr>
                    </a:solidFill>
                  </a:rPr>
                  <a:t>point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/>
                  <a:t>, which projects to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5A6F7A-CA2C-4CDB-A054-8A81CE40A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496580"/>
                <a:ext cx="8251031" cy="523220"/>
              </a:xfrm>
              <a:prstGeom prst="rect">
                <a:avLst/>
              </a:prstGeom>
              <a:blipFill>
                <a:blip r:embed="rId2"/>
                <a:stretch>
                  <a:fillRect l="-138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61E392F-5C5C-477C-9307-56C72B6AB8C2}"/>
              </a:ext>
            </a:extLst>
          </p:cNvPr>
          <p:cNvGrpSpPr/>
          <p:nvPr/>
        </p:nvGrpSpPr>
        <p:grpSpPr>
          <a:xfrm>
            <a:off x="4065699" y="3417530"/>
            <a:ext cx="4116898" cy="285640"/>
            <a:chOff x="2541699" y="3417529"/>
            <a:chExt cx="4116898" cy="2856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5711561-DD9E-42A7-BDDC-C25FA8D08B3C}"/>
                </a:ext>
              </a:extLst>
            </p:cNvPr>
            <p:cNvSpPr/>
            <p:nvPr/>
          </p:nvSpPr>
          <p:spPr>
            <a:xfrm>
              <a:off x="2541699" y="3428849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B1E506-C2CE-431C-B563-DE124B0DDF49}"/>
                </a:ext>
              </a:extLst>
            </p:cNvPr>
            <p:cNvSpPr/>
            <p:nvPr/>
          </p:nvSpPr>
          <p:spPr>
            <a:xfrm>
              <a:off x="6384277" y="3417529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07328BBD-1C3D-5E4D-8A37-D6221945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948C7A-FE18-B849-B73A-6D537872B260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948C7A-FE18-B849-B73A-6D537872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1B9110-91E0-4640-8935-77E3D25E8BF3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1B9110-91E0-4640-8935-77E3D25E8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F163BB-13A5-0F4A-9205-922ED2BA0AF2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F163BB-13A5-0F4A-9205-922ED2BA0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2023826-9A42-1144-BB5B-831081DD5EA3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2023826-9A42-1144-BB5B-831081DD5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4FB141-41BF-AF46-9D10-1BD0B9BD51BB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4FB141-41BF-AF46-9D10-1BD0B9BD5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187EB5F-A67E-F94E-A162-DE66066C2B13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AE1F03-DD5C-1449-A46A-1A3F3749F831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188A2F-1808-2B4E-834E-98924DB10AB3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188A2F-1808-2B4E-834E-98924DB10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5ECC1A-BC8D-6548-8EA9-0776C938BE5D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5ECC1A-BC8D-6548-8EA9-0776C938B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70361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30209</TotalTime>
  <Words>1957</Words>
  <Application>Microsoft Macintosh PowerPoint</Application>
  <PresentationFormat>Widescreen</PresentationFormat>
  <Paragraphs>390</Paragraphs>
  <Slides>56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Cambria Math</vt:lpstr>
      <vt:lpstr>Times New Roman</vt:lpstr>
      <vt:lpstr>Blank Presentation</vt:lpstr>
      <vt:lpstr>Equation</vt:lpstr>
      <vt:lpstr>Image</vt:lpstr>
      <vt:lpstr>Epipolar geometry</vt:lpstr>
      <vt:lpstr>Outline</vt:lpstr>
      <vt:lpstr>Consider two views of the same 3D scene</vt:lpstr>
      <vt:lpstr>Consider two views of the same 3D scene</vt:lpstr>
      <vt:lpstr>Consider two views of the same 3D scene</vt:lpstr>
      <vt:lpstr>Consider two views of the same 3D scene</vt:lpstr>
      <vt:lpstr>Epipolar geometry setup</vt:lpstr>
      <vt:lpstr>Epipolar geometry setup</vt:lpstr>
      <vt:lpstr>Epipolar geometry setup</vt:lpstr>
      <vt:lpstr>Epipolar geometry setup</vt:lpstr>
      <vt:lpstr>Epipolar geometry setup</vt:lpstr>
      <vt:lpstr>Epipolar geometry setup: Summary</vt:lpstr>
      <vt:lpstr>Example configuration: Converging cameras</vt:lpstr>
      <vt:lpstr>Example configuration: Converging cameras</vt:lpstr>
      <vt:lpstr>Example configuration: Motion parallel to image plane</vt:lpstr>
      <vt:lpstr>Example configuration: Motion parallel to image plane</vt:lpstr>
      <vt:lpstr>Example configuration: Motion parallel to image plane</vt:lpstr>
      <vt:lpstr>Example configuration: Motion perpendicular to image plane</vt:lpstr>
      <vt:lpstr>Example configuration: Motion perpendicular to image plane</vt:lpstr>
      <vt:lpstr>Example configuration: Motion perpendicular to image plane</vt:lpstr>
      <vt:lpstr>Outline</vt:lpstr>
      <vt:lpstr>Epipolar constraint</vt:lpstr>
      <vt:lpstr>Epipolar constraint</vt:lpstr>
      <vt:lpstr>Epipolar constraint</vt:lpstr>
      <vt:lpstr>Epipolar constraint</vt:lpstr>
      <vt:lpstr>Epipolar constraint</vt:lpstr>
      <vt:lpstr>Epipolar constraint: Example</vt:lpstr>
      <vt:lpstr>Epipolar constraint</vt:lpstr>
      <vt:lpstr>Epipolar constraint</vt:lpstr>
      <vt:lpstr>Epipolar constraint</vt:lpstr>
      <vt:lpstr>Outline</vt:lpstr>
      <vt:lpstr>Math of the epipolar constraint: Calibrated case</vt:lpstr>
      <vt:lpstr>Math of the epipolar constraint: Calibrated case</vt:lpstr>
      <vt:lpstr>Math of the epipolar constraint: Calibrated case</vt:lpstr>
      <vt:lpstr>Math of the epipolar constraint: Calibrated case</vt:lpstr>
      <vt:lpstr>The essential matrix</vt:lpstr>
      <vt:lpstr>The essential matrix: Properties</vt:lpstr>
      <vt:lpstr>The essential matrix: Properties</vt:lpstr>
      <vt:lpstr>Outline</vt:lpstr>
      <vt:lpstr>Epipolar constraint: Uncalibrated case</vt:lpstr>
      <vt:lpstr>Epipolar constraint: Uncalibrated case</vt:lpstr>
      <vt:lpstr>The fundamental matrix</vt:lpstr>
      <vt:lpstr>The fundamental matrix: Properties</vt:lpstr>
      <vt:lpstr>Outline</vt:lpstr>
      <vt:lpstr>Estimating the fundamental matrix</vt:lpstr>
      <vt:lpstr>Estimating the fundamental matrix</vt:lpstr>
      <vt:lpstr>The eight point algorithm</vt:lpstr>
      <vt:lpstr>Enforcing rank-2 constraint</vt:lpstr>
      <vt:lpstr>Enforcing rank-2 constraint</vt:lpstr>
      <vt:lpstr>Normalized eight point algorithm</vt:lpstr>
      <vt:lpstr>The normalized eight-point algorithm</vt:lpstr>
      <vt:lpstr>Nonlinear estimation</vt:lpstr>
      <vt:lpstr>Comparison of estimation algorithms</vt:lpstr>
      <vt:lpstr>Seven-point algorithm</vt:lpstr>
      <vt:lpstr>From epipolar geometry to camera calibration</vt:lpstr>
      <vt:lpstr>The Fundamental Matrix Song</vt:lpstr>
    </vt:vector>
  </TitlesOfParts>
  <Company>Carnegie Mellon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Microsoft Office User</cp:lastModifiedBy>
  <cp:revision>787</cp:revision>
  <cp:lastPrinted>2016-03-15T19:32:10Z</cp:lastPrinted>
  <dcterms:created xsi:type="dcterms:W3CDTF">2004-08-29T23:15:23Z</dcterms:created>
  <dcterms:modified xsi:type="dcterms:W3CDTF">2022-10-30T21:37:35Z</dcterms:modified>
</cp:coreProperties>
</file>